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65" r:id="rId3"/>
    <p:sldId id="257" r:id="rId4"/>
    <p:sldId id="357" r:id="rId5"/>
    <p:sldId id="366" r:id="rId6"/>
    <p:sldId id="410" r:id="rId7"/>
    <p:sldId id="413" r:id="rId8"/>
    <p:sldId id="414" r:id="rId9"/>
    <p:sldId id="415" r:id="rId10"/>
    <p:sldId id="411" r:id="rId11"/>
    <p:sldId id="412" r:id="rId12"/>
    <p:sldId id="420" r:id="rId13"/>
    <p:sldId id="416" r:id="rId14"/>
    <p:sldId id="418" r:id="rId15"/>
    <p:sldId id="419" r:id="rId16"/>
    <p:sldId id="422" r:id="rId17"/>
    <p:sldId id="421" r:id="rId18"/>
    <p:sldId id="417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3" r:id="rId27"/>
    <p:sldId id="430" r:id="rId28"/>
    <p:sldId id="431" r:id="rId29"/>
    <p:sldId id="432" r:id="rId30"/>
    <p:sldId id="441" r:id="rId31"/>
    <p:sldId id="434" r:id="rId32"/>
    <p:sldId id="435" r:id="rId33"/>
    <p:sldId id="437" r:id="rId34"/>
    <p:sldId id="438" r:id="rId35"/>
    <p:sldId id="439" r:id="rId36"/>
    <p:sldId id="442" r:id="rId37"/>
    <p:sldId id="440" r:id="rId38"/>
    <p:sldId id="443" r:id="rId39"/>
    <p:sldId id="385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0" autoAdjust="0"/>
    <p:restoredTop sz="94312" autoAdjust="0"/>
  </p:normalViewPr>
  <p:slideViewPr>
    <p:cSldViewPr snapToGrid="0" snapToObjects="1">
      <p:cViewPr>
        <p:scale>
          <a:sx n="150" d="100"/>
          <a:sy n="150" d="100"/>
        </p:scale>
        <p:origin x="-1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69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35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35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3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6 – Big-O Notation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measure Algorithm</a:t>
            </a:r>
            <a:br>
              <a:rPr lang="en-US" dirty="0" smtClean="0"/>
            </a:br>
            <a:r>
              <a:rPr lang="en-US" dirty="0" smtClean="0"/>
              <a:t> running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4837989"/>
          </a:xfrm>
        </p:spPr>
        <p:txBody>
          <a:bodyPr>
            <a:normAutofit/>
          </a:bodyPr>
          <a:lstStyle/>
          <a:p>
            <a:r>
              <a:rPr lang="en-US" dirty="0" smtClean="0"/>
              <a:t>Actual Running time </a:t>
            </a:r>
          </a:p>
          <a:p>
            <a:pPr lvl="1"/>
            <a:r>
              <a:rPr lang="en-US" dirty="0" smtClean="0"/>
              <a:t>Wall clock time that algorithms takes</a:t>
            </a:r>
          </a:p>
          <a:p>
            <a:r>
              <a:rPr lang="en-US" dirty="0" smtClean="0"/>
              <a:t>Resource usage time</a:t>
            </a:r>
          </a:p>
          <a:p>
            <a:pPr lvl="1"/>
            <a:r>
              <a:rPr lang="en-US" dirty="0" smtClean="0"/>
              <a:t>Time that CPU/disk/memory/network or other resource is being used running algorithm</a:t>
            </a:r>
          </a:p>
          <a:p>
            <a:r>
              <a:rPr lang="en-US" dirty="0" smtClean="0"/>
              <a:t>Number of operations performed</a:t>
            </a:r>
          </a:p>
          <a:p>
            <a:pPr lvl="1"/>
            <a:r>
              <a:rPr lang="en-US" dirty="0" smtClean="0"/>
              <a:t>Number of simple tasks performed by algorithm</a:t>
            </a:r>
          </a:p>
          <a:p>
            <a:r>
              <a:rPr lang="en-US" dirty="0" smtClean="0"/>
              <a:t>The running time will be proportional to all these factors!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7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want to measure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algorithms for same task </a:t>
            </a:r>
          </a:p>
          <a:p>
            <a:pPr lvl="1"/>
            <a:r>
              <a:rPr lang="en-US" dirty="0" smtClean="0"/>
              <a:t>compute the same result </a:t>
            </a:r>
          </a:p>
          <a:p>
            <a:pPr lvl="1"/>
            <a:r>
              <a:rPr lang="en-US" dirty="0" smtClean="0"/>
              <a:t>have different amount of work</a:t>
            </a:r>
          </a:p>
          <a:p>
            <a:r>
              <a:rPr lang="en-US" dirty="0" smtClean="0"/>
              <a:t>We want to use the algorithm that does the least amount of work</a:t>
            </a:r>
          </a:p>
          <a:p>
            <a:pPr lvl="1"/>
            <a:r>
              <a:rPr lang="en-US" dirty="0" smtClean="0"/>
              <a:t>Most efficient one for the task at hand</a:t>
            </a:r>
          </a:p>
          <a:p>
            <a:pPr lvl="2"/>
            <a:r>
              <a:rPr lang="en-US" dirty="0" smtClean="0"/>
              <a:t>Sometimes we might need to live with inefficiency for the sake of simplicity </a:t>
            </a:r>
          </a:p>
          <a:p>
            <a:r>
              <a:rPr lang="en-US" dirty="0" smtClean="0"/>
              <a:t>From now on, </a:t>
            </a:r>
            <a:r>
              <a:rPr lang="en-US" b="1" dirty="0" smtClean="0"/>
              <a:t>work == running 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481258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Size of program input</a:t>
            </a:r>
          </a:p>
          <a:p>
            <a:pPr lvl="1"/>
            <a:r>
              <a:rPr lang="en-US" dirty="0" smtClean="0"/>
              <a:t>Ex. : Number of elements to add to a list or set</a:t>
            </a:r>
          </a:p>
          <a:p>
            <a:r>
              <a:rPr lang="en-US" dirty="0"/>
              <a:t>Quality of code generated by </a:t>
            </a:r>
            <a:r>
              <a:rPr lang="en-US" dirty="0" smtClean="0"/>
              <a:t>developer</a:t>
            </a:r>
          </a:p>
          <a:p>
            <a:r>
              <a:rPr lang="en-US" dirty="0" smtClean="0"/>
              <a:t>Quality of code generated by compiler</a:t>
            </a:r>
          </a:p>
          <a:p>
            <a:pPr lvl="1"/>
            <a:r>
              <a:rPr lang="en-US" dirty="0" smtClean="0"/>
              <a:t>GNU </a:t>
            </a:r>
            <a:r>
              <a:rPr lang="en-US" dirty="0" err="1" smtClean="0"/>
              <a:t>gcc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Java compiler </a:t>
            </a:r>
            <a:r>
              <a:rPr lang="en-US" dirty="0" err="1" smtClean="0"/>
              <a:t>vs</a:t>
            </a:r>
            <a:r>
              <a:rPr lang="en-US" dirty="0" smtClean="0"/>
              <a:t> Microsoft C++</a:t>
            </a:r>
          </a:p>
          <a:p>
            <a:r>
              <a:rPr lang="en-US" dirty="0" smtClean="0"/>
              <a:t>Nature and speed of hardware</a:t>
            </a:r>
          </a:p>
          <a:p>
            <a:pPr lvl="1"/>
            <a:r>
              <a:rPr lang="en-US" dirty="0" smtClean="0"/>
              <a:t>CPU, </a:t>
            </a:r>
            <a:r>
              <a:rPr lang="en-US" dirty="0"/>
              <a:t>instruction </a:t>
            </a:r>
            <a:r>
              <a:rPr lang="en-US" dirty="0" smtClean="0"/>
              <a:t>set, RAM, Disk, </a:t>
            </a:r>
          </a:p>
          <a:p>
            <a:r>
              <a:rPr lang="en-US" dirty="0" smtClean="0"/>
              <a:t>Nature of operating system</a:t>
            </a:r>
          </a:p>
          <a:p>
            <a:pPr lvl="1"/>
            <a:r>
              <a:rPr lang="en-US" dirty="0" smtClean="0"/>
              <a:t>Linux </a:t>
            </a:r>
            <a:r>
              <a:rPr lang="en-US" dirty="0" err="1" smtClean="0"/>
              <a:t>vs</a:t>
            </a:r>
            <a:r>
              <a:rPr lang="en-US" dirty="0" smtClean="0"/>
              <a:t> Windows </a:t>
            </a:r>
            <a:r>
              <a:rPr lang="en-US" dirty="0" err="1" smtClean="0"/>
              <a:t>vs</a:t>
            </a:r>
            <a:r>
              <a:rPr lang="en-US" dirty="0" smtClean="0"/>
              <a:t> Mac OS X,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Time complexity of algorithm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69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Running Time: Experimentation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Experimentation</a:t>
            </a:r>
          </a:p>
          <a:p>
            <a:pPr lvl="1"/>
            <a:r>
              <a:rPr lang="en-US" dirty="0" smtClean="0"/>
              <a:t>Implement the data structures for ADT</a:t>
            </a:r>
          </a:p>
          <a:p>
            <a:pPr lvl="1"/>
            <a:r>
              <a:rPr lang="en-US" dirty="0" smtClean="0"/>
              <a:t>Measure their running time </a:t>
            </a:r>
          </a:p>
          <a:p>
            <a:pPr lvl="1"/>
            <a:r>
              <a:rPr lang="en-US" dirty="0" smtClean="0"/>
              <a:t>Make your decision</a:t>
            </a:r>
          </a:p>
          <a:p>
            <a:r>
              <a:rPr lang="en-US" dirty="0" smtClean="0"/>
              <a:t>Problem: Controlled Environment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Need one person implement it all </a:t>
            </a:r>
          </a:p>
          <a:p>
            <a:pPr lvl="2"/>
            <a:r>
              <a:rPr lang="en-US" dirty="0" smtClean="0"/>
              <a:t>Account for differences in programming style</a:t>
            </a:r>
          </a:p>
          <a:p>
            <a:pPr lvl="1"/>
            <a:r>
              <a:rPr lang="en-US" dirty="0" smtClean="0"/>
              <a:t>Need same computer, compiler, etc.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4665133"/>
            <a:ext cx="4038600" cy="146103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Experimentation raises the issue of repeatability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593850"/>
            <a:ext cx="42672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9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Running Time: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Benchmark</a:t>
            </a:r>
          </a:p>
          <a:p>
            <a:pPr lvl="1"/>
            <a:r>
              <a:rPr lang="en-US" dirty="0" smtClean="0"/>
              <a:t>Define operations </a:t>
            </a:r>
          </a:p>
          <a:p>
            <a:pPr lvl="1"/>
            <a:r>
              <a:rPr lang="en-US" dirty="0" smtClean="0"/>
              <a:t>Provide sample data</a:t>
            </a:r>
          </a:p>
          <a:p>
            <a:r>
              <a:rPr lang="en-US" dirty="0" smtClean="0"/>
              <a:t>Implement data structures</a:t>
            </a:r>
          </a:p>
          <a:p>
            <a:pPr lvl="1"/>
            <a:r>
              <a:rPr lang="en-US" dirty="0" smtClean="0"/>
              <a:t>Measure how they fare on benchmark against best known implementation </a:t>
            </a:r>
          </a:p>
          <a:p>
            <a:r>
              <a:rPr lang="en-US" dirty="0" smtClean="0"/>
              <a:t>Problem: Controlled Environment</a:t>
            </a:r>
          </a:p>
          <a:p>
            <a:pPr lvl="1"/>
            <a:r>
              <a:rPr lang="en-US" dirty="0" smtClean="0"/>
              <a:t>Time consuming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4665133"/>
            <a:ext cx="4038600" cy="146103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Sometimes benchmark are manipulated to show highlights 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833" y="1507066"/>
            <a:ext cx="3937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72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lo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665" y="1413932"/>
            <a:ext cx="4538135" cy="3403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Measuring Running Time: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Analyze the time complexity of algorithm </a:t>
            </a:r>
          </a:p>
          <a:p>
            <a:pPr lvl="1"/>
            <a:r>
              <a:rPr lang="en-US" dirty="0" smtClean="0"/>
              <a:t>Function of input size</a:t>
            </a:r>
          </a:p>
          <a:p>
            <a:r>
              <a:rPr lang="en-US" dirty="0" smtClean="0"/>
              <a:t>Find a function that bounds running time </a:t>
            </a:r>
          </a:p>
          <a:p>
            <a:pPr lvl="1"/>
            <a:r>
              <a:rPr lang="en-US" dirty="0" smtClean="0"/>
              <a:t>Observe behavior as input size grows</a:t>
            </a:r>
          </a:p>
          <a:p>
            <a:r>
              <a:rPr lang="en-US" dirty="0" smtClean="0"/>
              <a:t>You want to see behavior as input goes to infinity </a:t>
            </a:r>
          </a:p>
          <a:p>
            <a:r>
              <a:rPr lang="en-US" dirty="0" smtClean="0"/>
              <a:t>Pick the one with smallest growth rate </a:t>
            </a:r>
          </a:p>
          <a:p>
            <a:pPr lvl="1"/>
            <a:r>
              <a:rPr lang="en-US" dirty="0" smtClean="0"/>
              <a:t>Time is proportional to growth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4665133"/>
            <a:ext cx="4038600" cy="14610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Complexity is a rough estimate</a:t>
            </a:r>
          </a:p>
          <a:p>
            <a:pPr lvl="1"/>
            <a:r>
              <a:rPr lang="en-US" dirty="0" smtClean="0"/>
              <a:t>But good enough in practice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Rectangular Callout 11"/>
          <p:cNvSpPr/>
          <p:nvPr/>
        </p:nvSpPr>
        <p:spPr>
          <a:xfrm>
            <a:off x="6731000" y="1254860"/>
            <a:ext cx="1955800" cy="1388534"/>
          </a:xfrm>
          <a:prstGeom prst="wedgeRectCallout">
            <a:avLst>
              <a:gd name="adj1" fmla="val -54816"/>
              <a:gd name="adj2" fmla="val 93096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 will stick with complexity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0692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</a:t>
            </a:r>
            <a:r>
              <a:rPr lang="en-US" dirty="0"/>
              <a:t>Complexity and Big-O notion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6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Provides information about difficulty of some operation</a:t>
            </a:r>
          </a:p>
          <a:p>
            <a:pPr lvl="1"/>
            <a:r>
              <a:rPr lang="en-US" dirty="0" smtClean="0"/>
              <a:t>The more complex the operation, the faster its running time will grow</a:t>
            </a:r>
          </a:p>
          <a:p>
            <a:r>
              <a:rPr lang="en-US" dirty="0" smtClean="0"/>
              <a:t>We want to establish a bound on running time</a:t>
            </a:r>
          </a:p>
          <a:p>
            <a:pPr lvl="1"/>
            <a:r>
              <a:rPr lang="en-US" dirty="0" smtClean="0"/>
              <a:t>Helps to determine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omparison point</a:t>
            </a:r>
          </a:p>
          <a:p>
            <a:pPr lvl="2"/>
            <a:r>
              <a:rPr lang="en-US" dirty="0" smtClean="0"/>
              <a:t>Worst case behavior</a:t>
            </a:r>
          </a:p>
          <a:p>
            <a:r>
              <a:rPr lang="en-US" dirty="0" smtClean="0"/>
              <a:t>We can analyze operations based on</a:t>
            </a:r>
          </a:p>
          <a:p>
            <a:pPr lvl="1"/>
            <a:r>
              <a:rPr lang="en-US" dirty="0" smtClean="0"/>
              <a:t>Best case – best thing than happens (lucky!)</a:t>
            </a:r>
          </a:p>
          <a:p>
            <a:pPr lvl="1"/>
            <a:r>
              <a:rPr lang="en-US" dirty="0" smtClean="0"/>
              <a:t>Average case – behavior in most cases</a:t>
            </a:r>
          </a:p>
          <a:p>
            <a:pPr lvl="1"/>
            <a:r>
              <a:rPr lang="en-US" b="1" dirty="0" smtClean="0"/>
              <a:t>Worst case </a:t>
            </a:r>
            <a:r>
              <a:rPr lang="en-US" dirty="0" smtClean="0"/>
              <a:t>– behavior on worst case scenario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functions used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Running time T(N)  of algorithm </a:t>
            </a:r>
          </a:p>
          <a:p>
            <a:pPr lvl="1"/>
            <a:r>
              <a:rPr lang="en-US" dirty="0" smtClean="0"/>
              <a:t>N = size of the input thrown at algorithm</a:t>
            </a:r>
          </a:p>
          <a:p>
            <a:r>
              <a:rPr lang="en-US" dirty="0" smtClean="0"/>
              <a:t>Typical functions that bound T(N)</a:t>
            </a:r>
          </a:p>
          <a:p>
            <a:pPr lvl="1"/>
            <a:r>
              <a:rPr lang="en-US" dirty="0" smtClean="0"/>
              <a:t>Constant : T(N) = c, c is some constant</a:t>
            </a:r>
          </a:p>
          <a:p>
            <a:pPr lvl="1"/>
            <a:r>
              <a:rPr lang="en-US" dirty="0" smtClean="0"/>
              <a:t>Linear : T(N) = N</a:t>
            </a:r>
          </a:p>
          <a:p>
            <a:pPr lvl="1"/>
            <a:r>
              <a:rPr lang="en-US" dirty="0" smtClean="0"/>
              <a:t>Quadratic : T(N) = N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Logarithmic: T(N) = log(N), base 10 or base 2.</a:t>
            </a:r>
          </a:p>
          <a:p>
            <a:pPr lvl="1"/>
            <a:r>
              <a:rPr lang="en-US" dirty="0" smtClean="0"/>
              <a:t>Cubic: </a:t>
            </a:r>
            <a:r>
              <a:rPr lang="en-US" dirty="0"/>
              <a:t>T(N) = </a:t>
            </a:r>
            <a:r>
              <a:rPr lang="en-US" dirty="0" smtClean="0"/>
              <a:t>N</a:t>
            </a:r>
            <a:r>
              <a:rPr lang="en-US" baseline="30000" dirty="0" smtClean="0"/>
              <a:t>3</a:t>
            </a:r>
            <a:endParaRPr lang="en-US" baseline="30000" dirty="0"/>
          </a:p>
          <a:p>
            <a:pPr lvl="1"/>
            <a:r>
              <a:rPr lang="en-US" dirty="0" smtClean="0"/>
              <a:t>Exponential: T(N) = 2</a:t>
            </a:r>
            <a:r>
              <a:rPr lang="en-US" baseline="30000" dirty="0" smtClean="0"/>
              <a:t>N</a:t>
            </a:r>
          </a:p>
          <a:p>
            <a:pPr lvl="1"/>
            <a:r>
              <a:rPr lang="en-US" dirty="0" smtClean="0"/>
              <a:t>Factorial: T(N) = N!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0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467" y="2156560"/>
            <a:ext cx="5046133" cy="3784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6246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T(N) = c, for some real number c</a:t>
            </a:r>
          </a:p>
          <a:p>
            <a:r>
              <a:rPr lang="en-US" dirty="0" smtClean="0"/>
              <a:t>Running time is always constant </a:t>
            </a:r>
          </a:p>
          <a:p>
            <a:pPr lvl="1"/>
            <a:r>
              <a:rPr lang="en-US" dirty="0" smtClean="0"/>
              <a:t>Regardless of input size</a:t>
            </a:r>
          </a:p>
          <a:p>
            <a:r>
              <a:rPr lang="en-US" dirty="0" smtClean="0"/>
              <a:t>Ex: List size, Empty test</a:t>
            </a:r>
          </a:p>
          <a:p>
            <a:r>
              <a:rPr lang="en-US" dirty="0" smtClean="0"/>
              <a:t>Best case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27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Introduce the concept of running time of a 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Part II – Discuss Computational Complexity and Big-O notion</a:t>
            </a:r>
          </a:p>
          <a:p>
            <a:endParaRPr lang="en-US" dirty="0" smtClean="0"/>
          </a:p>
          <a:p>
            <a:r>
              <a:rPr lang="en-US" dirty="0" smtClean="0"/>
              <a:t>Part III – Present methods to estimate program complexity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ine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089" y="2023532"/>
            <a:ext cx="4967111" cy="3725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352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T(N) = N </a:t>
            </a:r>
          </a:p>
          <a:p>
            <a:r>
              <a:rPr lang="en-US" dirty="0" smtClean="0"/>
              <a:t>Running time is proportional to input size</a:t>
            </a:r>
          </a:p>
          <a:p>
            <a:r>
              <a:rPr lang="en-US" dirty="0" smtClean="0"/>
              <a:t>Operation needs to see whole input at least once</a:t>
            </a:r>
          </a:p>
          <a:p>
            <a:r>
              <a:rPr lang="en-US" dirty="0" smtClean="0"/>
              <a:t>Ex: set membership, erase operation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19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qu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469" y="1424194"/>
            <a:ext cx="5055030" cy="37912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T(N) = 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Running time is proportional to square of input size</a:t>
            </a:r>
          </a:p>
          <a:p>
            <a:r>
              <a:rPr lang="en-US" dirty="0" smtClean="0"/>
              <a:t>For each input element need to inspect whole input again</a:t>
            </a:r>
          </a:p>
          <a:p>
            <a:r>
              <a:rPr lang="en-US" dirty="0" smtClean="0"/>
              <a:t>Ex: Bag </a:t>
            </a:r>
            <a:r>
              <a:rPr lang="en-US" dirty="0" err="1" smtClean="0"/>
              <a:t>eraseAll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20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933" y="1600200"/>
            <a:ext cx="4859867" cy="36449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4038600" cy="36449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T(N) = log(N)</a:t>
            </a:r>
          </a:p>
          <a:p>
            <a:pPr lvl="1"/>
            <a:r>
              <a:rPr lang="en-US" dirty="0" smtClean="0"/>
              <a:t>Base 10 or base 2 (depending on context) </a:t>
            </a:r>
          </a:p>
          <a:p>
            <a:r>
              <a:rPr lang="en-US" dirty="0" smtClean="0"/>
              <a:t>Running time is proportional to logarithm of input size</a:t>
            </a:r>
          </a:p>
          <a:p>
            <a:pPr lvl="1"/>
            <a:r>
              <a:rPr lang="en-US" dirty="0" smtClean="0"/>
              <a:t>Slow growth!</a:t>
            </a:r>
          </a:p>
          <a:p>
            <a:pPr lvl="1"/>
            <a:r>
              <a:rPr lang="en-US" smtClean="0"/>
              <a:t>Good!!!</a:t>
            </a:r>
            <a:endParaRPr lang="en-US" dirty="0" smtClean="0"/>
          </a:p>
          <a:p>
            <a:r>
              <a:rPr lang="en-US" dirty="0" smtClean="0"/>
              <a:t>Ex: Binary Search on sorted array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9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x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533" y="1403350"/>
            <a:ext cx="5342467" cy="4006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T(N) = 2</a:t>
            </a:r>
            <a:r>
              <a:rPr lang="en-US" baseline="30000" dirty="0" smtClean="0"/>
              <a:t>N</a:t>
            </a:r>
            <a:endParaRPr lang="en-US" dirty="0" smtClean="0"/>
          </a:p>
          <a:p>
            <a:r>
              <a:rPr lang="en-US" dirty="0" smtClean="0"/>
              <a:t>Running time is proportional to nth power of 2</a:t>
            </a:r>
          </a:p>
          <a:p>
            <a:pPr lvl="1"/>
            <a:r>
              <a:rPr lang="en-US" dirty="0" smtClean="0"/>
              <a:t>Very fast growth!</a:t>
            </a:r>
          </a:p>
          <a:p>
            <a:r>
              <a:rPr lang="en-US" dirty="0" smtClean="0"/>
              <a:t>Ex: Scheduling events in a set of rooms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7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258" y="1254861"/>
            <a:ext cx="5675919" cy="4256939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growths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073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Constant is good</a:t>
            </a:r>
          </a:p>
          <a:p>
            <a:r>
              <a:rPr lang="en-US" dirty="0" smtClean="0"/>
              <a:t>Logarithm is good</a:t>
            </a:r>
          </a:p>
          <a:p>
            <a:r>
              <a:rPr lang="en-US" dirty="0" smtClean="0"/>
              <a:t>Linear is OK, we can live with it</a:t>
            </a:r>
          </a:p>
          <a:p>
            <a:r>
              <a:rPr lang="en-US" dirty="0" smtClean="0"/>
              <a:t>Quadratic, live with it</a:t>
            </a:r>
          </a:p>
          <a:p>
            <a:pPr lvl="1"/>
            <a:r>
              <a:rPr lang="en-US" dirty="0" smtClean="0"/>
              <a:t>Polynomial are not bad but show slowness</a:t>
            </a:r>
          </a:p>
          <a:p>
            <a:r>
              <a:rPr lang="en-US" dirty="0" smtClean="0"/>
              <a:t>Exponential is terrible</a:t>
            </a:r>
          </a:p>
          <a:p>
            <a:pPr lvl="1"/>
            <a:r>
              <a:rPr lang="en-US" dirty="0" smtClean="0"/>
              <a:t>It might take too long to find answer</a:t>
            </a:r>
          </a:p>
          <a:p>
            <a:pPr lvl="2"/>
            <a:r>
              <a:rPr lang="en-US" dirty="0" smtClean="0"/>
              <a:t>Need to </a:t>
            </a:r>
            <a:r>
              <a:rPr lang="en-US" b="1" dirty="0" smtClean="0"/>
              <a:t>guesstimate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Bio-O Notation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Mechanism to specify a bound on running </a:t>
            </a:r>
            <a:r>
              <a:rPr lang="en-US" smtClean="0"/>
              <a:t>time of </a:t>
            </a:r>
            <a:r>
              <a:rPr lang="en-US" dirty="0" smtClean="0"/>
              <a:t>algorithm</a:t>
            </a:r>
          </a:p>
          <a:p>
            <a:r>
              <a:rPr lang="en-US" b="1" dirty="0" smtClean="0"/>
              <a:t>Definition</a:t>
            </a:r>
            <a:r>
              <a:rPr lang="en-US" dirty="0" smtClean="0"/>
              <a:t>: We say the running time,</a:t>
            </a:r>
            <a:r>
              <a:rPr lang="en-US" dirty="0"/>
              <a:t> T(N)</a:t>
            </a:r>
            <a:r>
              <a:rPr lang="en-US" dirty="0" smtClean="0"/>
              <a:t>, of some algorithm (i.e., program or function) is O(f(N)) if and only if there are constants c and N</a:t>
            </a:r>
            <a:r>
              <a:rPr lang="en-US" baseline="-25000" dirty="0" smtClean="0"/>
              <a:t>o</a:t>
            </a:r>
            <a:r>
              <a:rPr lang="en-US" dirty="0" smtClean="0"/>
              <a:t> such that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is a bound on </a:t>
            </a:r>
            <a:r>
              <a:rPr lang="en-US" b="1" dirty="0" smtClean="0"/>
              <a:t>worst case behavior</a:t>
            </a: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718400"/>
              </p:ext>
            </p:extLst>
          </p:nvPr>
        </p:nvGraphicFramePr>
        <p:xfrm>
          <a:off x="2657475" y="4353983"/>
          <a:ext cx="4884738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3" imgW="1562100" imgH="215900" progId="Equation.3">
                  <p:embed/>
                </p:oleObj>
              </mc:Choice>
              <mc:Fallback>
                <p:oleObj name="Equation" r:id="rId3" imgW="1562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57475" y="4353983"/>
                        <a:ext cx="4884738" cy="67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955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Illustration: Big-O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7" descr="Bi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1126067"/>
            <a:ext cx="7196666" cy="52958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89134" y="2590800"/>
            <a:ext cx="1199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T(N)=N+20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21389" y="1642533"/>
            <a:ext cx="948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F(N) = 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71443" y="2011865"/>
            <a:ext cx="69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2F(N)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165602" y="1642533"/>
            <a:ext cx="0" cy="4191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65602" y="5390065"/>
            <a:ext cx="763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o</a:t>
            </a:r>
            <a:r>
              <a:rPr lang="en-US" dirty="0" smtClean="0"/>
              <a:t>=20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89134" y="1024027"/>
            <a:ext cx="245647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T(N)=N+20 is O(N)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234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T(n) = 3n</a:t>
            </a:r>
            <a:r>
              <a:rPr lang="en-US" baseline="30000" dirty="0" smtClean="0"/>
              <a:t>2</a:t>
            </a:r>
            <a:r>
              <a:rPr lang="en-US" dirty="0" smtClean="0"/>
              <a:t>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Pick c=3, or c=4, and N</a:t>
            </a:r>
            <a:r>
              <a:rPr lang="en-US" baseline="-25000" dirty="0" smtClean="0"/>
              <a:t>0</a:t>
            </a:r>
            <a:r>
              <a:rPr lang="en-US" dirty="0" smtClean="0"/>
              <a:t>=1</a:t>
            </a:r>
          </a:p>
          <a:p>
            <a:r>
              <a:rPr lang="en-US" dirty="0"/>
              <a:t>T</a:t>
            </a:r>
            <a:r>
              <a:rPr lang="en-US" dirty="0" smtClean="0"/>
              <a:t>(n) = 823183122 is O(1)</a:t>
            </a:r>
          </a:p>
          <a:p>
            <a:pPr lvl="1"/>
            <a:r>
              <a:rPr lang="en-US" dirty="0"/>
              <a:t>Pick c</a:t>
            </a:r>
            <a:r>
              <a:rPr lang="en-US" dirty="0" smtClean="0"/>
              <a:t>=</a:t>
            </a:r>
            <a:r>
              <a:rPr lang="en-US" dirty="0"/>
              <a:t>823183122</a:t>
            </a:r>
            <a:r>
              <a:rPr lang="en-US" dirty="0" smtClean="0"/>
              <a:t>, </a:t>
            </a:r>
            <a:r>
              <a:rPr lang="en-US" dirty="0"/>
              <a:t>or c</a:t>
            </a:r>
            <a:r>
              <a:rPr lang="en-US" dirty="0" smtClean="0"/>
              <a:t>=823183123, </a:t>
            </a:r>
            <a:r>
              <a:rPr lang="en-US" dirty="0"/>
              <a:t>and N</a:t>
            </a:r>
            <a:r>
              <a:rPr lang="en-US" baseline="-25000" dirty="0"/>
              <a:t>0</a:t>
            </a:r>
            <a:r>
              <a:rPr lang="en-US" dirty="0"/>
              <a:t>=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O(1) means constant time</a:t>
            </a:r>
          </a:p>
          <a:p>
            <a:pPr lvl="2"/>
            <a:r>
              <a:rPr lang="en-US" dirty="0" smtClean="0"/>
              <a:t>T(N) independent of input size</a:t>
            </a:r>
          </a:p>
          <a:p>
            <a:r>
              <a:rPr lang="en-US" dirty="0"/>
              <a:t>T</a:t>
            </a:r>
            <a:r>
              <a:rPr lang="en-US" dirty="0" smtClean="0"/>
              <a:t>(n) = 8n is O(n)</a:t>
            </a:r>
          </a:p>
          <a:p>
            <a:pPr lvl="1"/>
            <a:r>
              <a:rPr lang="en-US" dirty="0" smtClean="0"/>
              <a:t>Pick c = 8 and </a:t>
            </a:r>
            <a:r>
              <a:rPr lang="en-US" dirty="0"/>
              <a:t>N</a:t>
            </a:r>
            <a:r>
              <a:rPr lang="en-US" baseline="-25000" dirty="0"/>
              <a:t>0</a:t>
            </a:r>
            <a:r>
              <a:rPr lang="en-US" dirty="0"/>
              <a:t>=1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1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Big-O bounds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65564"/>
              </p:ext>
            </p:extLst>
          </p:nvPr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Common 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O(log(n))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Logarithmic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nlog</a:t>
                      </a:r>
                      <a:r>
                        <a:rPr lang="en-US" dirty="0" smtClean="0"/>
                        <a:t>(n))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LogLinear</a:t>
                      </a:r>
                      <a:r>
                        <a:rPr lang="en-US" dirty="0" smtClean="0"/>
                        <a:t> or </a:t>
                      </a:r>
                      <a:r>
                        <a:rPr lang="en-US" dirty="0" err="1" smtClean="0"/>
                        <a:t>linearithmic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Quadratic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Cubic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</a:t>
                      </a:r>
                      <a:r>
                        <a:rPr lang="en-US" dirty="0" err="1" smtClean="0"/>
                        <a:t>n</a:t>
                      </a:r>
                      <a:r>
                        <a:rPr lang="en-US" baseline="30000" dirty="0" err="1" smtClean="0"/>
                        <a:t>c</a:t>
                      </a:r>
                      <a:r>
                        <a:rPr lang="en-US" baseline="0" dirty="0" smtClean="0"/>
                        <a:t>), c&gt;1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Polynomial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O(2</a:t>
                      </a:r>
                      <a:r>
                        <a:rPr lang="en-US" baseline="30000" dirty="0" smtClean="0"/>
                        <a:t>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Exponential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O(n!)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Factorial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594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</a:t>
            </a:r>
            <a:r>
              <a:rPr lang="en-US" dirty="0"/>
              <a:t>methods to estimate program complexity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6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Discuss ideas for comparing cost/efficiency of data structures &amp; algorithms </a:t>
            </a:r>
          </a:p>
          <a:p>
            <a:endParaRPr lang="en-US" dirty="0" smtClean="0"/>
          </a:p>
          <a:p>
            <a:r>
              <a:rPr lang="en-US" dirty="0" smtClean="0"/>
              <a:t>Introduce the notion of computational complexity and Big-O notation </a:t>
            </a:r>
          </a:p>
          <a:p>
            <a:endParaRPr lang="en-US" dirty="0" smtClean="0"/>
          </a:p>
          <a:p>
            <a:r>
              <a:rPr lang="en-US" dirty="0" smtClean="0"/>
              <a:t>Describe basic process to estimate complexity of algorithms </a:t>
            </a:r>
          </a:p>
          <a:p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Big-O and analyzing growth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Big-O, we can forget about </a:t>
            </a:r>
          </a:p>
          <a:p>
            <a:pPr lvl="1"/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Lower order terms</a:t>
            </a:r>
          </a:p>
          <a:p>
            <a:r>
              <a:rPr lang="en-US" dirty="0" smtClean="0"/>
              <a:t>Only focus on most significant term </a:t>
            </a:r>
          </a:p>
          <a:p>
            <a:r>
              <a:rPr lang="en-US" dirty="0" smtClean="0"/>
              <a:t>Ex: f(n) = 3n</a:t>
            </a:r>
            <a:r>
              <a:rPr lang="en-US" baseline="30000" dirty="0" smtClean="0"/>
              <a:t>3</a:t>
            </a:r>
            <a:r>
              <a:rPr lang="en-US" dirty="0" smtClean="0"/>
              <a:t>+n</a:t>
            </a:r>
            <a:r>
              <a:rPr lang="en-US" baseline="30000" dirty="0" smtClean="0"/>
              <a:t>2</a:t>
            </a:r>
            <a:r>
              <a:rPr lang="en-US" dirty="0" smtClean="0"/>
              <a:t>+45n+10000 is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3n</a:t>
            </a:r>
            <a:r>
              <a:rPr lang="en-US" baseline="30000" dirty="0"/>
              <a:t>3</a:t>
            </a:r>
            <a:r>
              <a:rPr lang="en-US" dirty="0"/>
              <a:t>+n</a:t>
            </a:r>
            <a:r>
              <a:rPr lang="en-US" baseline="30000" dirty="0"/>
              <a:t>2</a:t>
            </a:r>
            <a:r>
              <a:rPr lang="en-US" dirty="0"/>
              <a:t>+45n+10000 </a:t>
            </a:r>
            <a:r>
              <a:rPr lang="en-US" dirty="0" smtClean="0"/>
              <a:t> ≤ (3+1+45+1000) n</a:t>
            </a:r>
            <a:r>
              <a:rPr lang="en-US" baseline="30000" dirty="0" smtClean="0"/>
              <a:t>3</a:t>
            </a:r>
            <a:r>
              <a:rPr lang="en-US" dirty="0" smtClean="0"/>
              <a:t>=cn</a:t>
            </a:r>
            <a:r>
              <a:rPr lang="en-US" baseline="30000" dirty="0" smtClean="0"/>
              <a:t>3</a:t>
            </a:r>
            <a:r>
              <a:rPr lang="en-US" dirty="0"/>
              <a:t> </a:t>
            </a:r>
            <a:r>
              <a:rPr lang="en-US" dirty="0" smtClean="0"/>
              <a:t>for c=1049 and n</a:t>
            </a:r>
            <a:r>
              <a:rPr lang="en-US" baseline="-25000" dirty="0" smtClean="0"/>
              <a:t>o</a:t>
            </a:r>
            <a:r>
              <a:rPr lang="en-US" dirty="0" smtClean="0"/>
              <a:t> ≥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4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Item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Instructions that only manipulate 1 item are O(1)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1;</a:t>
            </a:r>
          </a:p>
          <a:p>
            <a:pPr lvl="1"/>
            <a:r>
              <a:rPr lang="en-US" dirty="0" smtClean="0"/>
              <a:t>++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/>
              <a:t>i</a:t>
            </a:r>
            <a:r>
              <a:rPr lang="en-US" dirty="0" smtClean="0"/>
              <a:t> &lt; 10;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 == m // </a:t>
            </a:r>
            <a:r>
              <a:rPr lang="en-US" dirty="0" err="1" smtClean="0"/>
              <a:t>boolean</a:t>
            </a:r>
            <a:r>
              <a:rPr lang="en-US" dirty="0" smtClean="0"/>
              <a:t> comparison</a:t>
            </a:r>
          </a:p>
          <a:p>
            <a:pPr lvl="1"/>
            <a:r>
              <a:rPr lang="en-US" dirty="0" smtClean="0"/>
              <a:t>Integer m = new Integer(20);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(“Al is here”);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hrow new </a:t>
            </a:r>
            <a:r>
              <a:rPr lang="en-US" dirty="0" err="1" smtClean="0"/>
              <a:t>IllegalArgumentException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8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iterations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Loops that iterate a fixed number of times are O(1):</a:t>
            </a:r>
          </a:p>
          <a:p>
            <a:r>
              <a:rPr lang="en-US" dirty="0" smtClean="0"/>
              <a:t>Ex:</a:t>
            </a:r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1000; ++</a:t>
            </a:r>
            <a:r>
              <a:rPr lang="en-US" dirty="0" err="1" smtClean="0"/>
              <a:t>i</a:t>
            </a:r>
            <a:r>
              <a:rPr lang="en-US" dirty="0" smtClean="0"/>
              <a:t>){</a:t>
            </a:r>
          </a:p>
          <a:p>
            <a:pPr marL="914400" lvl="2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 // This instruction is O(1)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 is O(1), comparison </a:t>
            </a:r>
            <a:r>
              <a:rPr lang="en-US" dirty="0" err="1" smtClean="0"/>
              <a:t>i</a:t>
            </a:r>
            <a:r>
              <a:rPr lang="en-US" dirty="0" smtClean="0"/>
              <a:t> &lt; 1000 is O(1), ++</a:t>
            </a:r>
            <a:r>
              <a:rPr lang="en-US" dirty="0" err="1" smtClean="0"/>
              <a:t>i</a:t>
            </a:r>
            <a:r>
              <a:rPr lang="en-US" dirty="0" smtClean="0"/>
              <a:t> is O(1),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 smtClean="0"/>
              <a:t>) is O(1)</a:t>
            </a:r>
          </a:p>
          <a:p>
            <a:pPr lvl="1"/>
            <a:r>
              <a:rPr lang="en-US" dirty="0" smtClean="0"/>
              <a:t>Loop repeats 1000 times a body that is O(1) with all instructions being O(1)</a:t>
            </a:r>
          </a:p>
          <a:p>
            <a:pPr lvl="1"/>
            <a:r>
              <a:rPr lang="en-US" dirty="0" smtClean="0"/>
              <a:t>Whole loop is O(1)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2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iterations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482952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Loops that iterate a variable number of times over a O(1) body are O(N), where N is the number of repetitions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N is a variable that comes from user, or size of array/list or other data structure</a:t>
            </a:r>
          </a:p>
          <a:p>
            <a:pPr marL="457200" lvl="1" indent="0">
              <a:buNone/>
            </a:pPr>
            <a:r>
              <a:rPr lang="en-US" dirty="0"/>
              <a:t>f</a:t>
            </a:r>
            <a:r>
              <a:rPr lang="en-US" dirty="0" smtClean="0"/>
              <a:t>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N; ++</a:t>
            </a:r>
            <a:r>
              <a:rPr lang="en-US" dirty="0" err="1" smtClean="0"/>
              <a:t>i</a:t>
            </a:r>
            <a:r>
              <a:rPr lang="en-US" dirty="0" smtClean="0"/>
              <a:t>){</a:t>
            </a:r>
          </a:p>
          <a:p>
            <a:pPr marL="914400" lvl="2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 // This instruction is O(1)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 is O(1), comparison </a:t>
            </a:r>
            <a:r>
              <a:rPr lang="en-US" dirty="0" err="1" smtClean="0"/>
              <a:t>i</a:t>
            </a:r>
            <a:r>
              <a:rPr lang="en-US" dirty="0" smtClean="0"/>
              <a:t> &lt; N is O(1), ++</a:t>
            </a:r>
            <a:r>
              <a:rPr lang="en-US" dirty="0" err="1" smtClean="0"/>
              <a:t>i</a:t>
            </a:r>
            <a:r>
              <a:rPr lang="en-US" dirty="0" smtClean="0"/>
              <a:t> is O(1),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 smtClean="0"/>
              <a:t>) is O(1)</a:t>
            </a:r>
          </a:p>
          <a:p>
            <a:pPr lvl="1"/>
            <a:r>
              <a:rPr lang="en-US" dirty="0" smtClean="0"/>
              <a:t>Loop repeats N times a body that is O(1) with all instructions being O(1)</a:t>
            </a:r>
          </a:p>
          <a:p>
            <a:pPr lvl="1"/>
            <a:r>
              <a:rPr lang="en-US" dirty="0" smtClean="0"/>
              <a:t>Whole loop is O(N)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9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Pseudo-Variable iterations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3"/>
            <a:ext cx="8229600" cy="482952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Loops that iterate a fixed number of times over </a:t>
            </a:r>
            <a:r>
              <a:rPr lang="en-US" dirty="0"/>
              <a:t>a O(1) </a:t>
            </a:r>
            <a:r>
              <a:rPr lang="en-US" dirty="0" smtClean="0"/>
              <a:t>body, but use a variable to store the limit, are O(1) </a:t>
            </a:r>
          </a:p>
          <a:p>
            <a:r>
              <a:rPr lang="en-US" dirty="0" smtClean="0"/>
              <a:t>Ex:</a:t>
            </a:r>
          </a:p>
          <a:p>
            <a:pPr marL="457200" lvl="1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N = 10002312312312312312;</a:t>
            </a:r>
          </a:p>
          <a:p>
            <a:pPr marL="457200" lvl="1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N; ++</a:t>
            </a:r>
            <a:r>
              <a:rPr lang="en-US" dirty="0" err="1" smtClean="0"/>
              <a:t>i</a:t>
            </a:r>
            <a:r>
              <a:rPr lang="en-US" dirty="0" smtClean="0"/>
              <a:t>){</a:t>
            </a:r>
          </a:p>
          <a:p>
            <a:pPr marL="914400" lvl="2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); // This instruction is O(1)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 is O(1), comparison </a:t>
            </a:r>
            <a:r>
              <a:rPr lang="en-US" dirty="0" err="1" smtClean="0"/>
              <a:t>i</a:t>
            </a:r>
            <a:r>
              <a:rPr lang="en-US" dirty="0" smtClean="0"/>
              <a:t> &lt; 1000 is O(1), ++</a:t>
            </a:r>
            <a:r>
              <a:rPr lang="en-US" dirty="0" err="1" smtClean="0"/>
              <a:t>i</a:t>
            </a:r>
            <a:r>
              <a:rPr lang="en-US" dirty="0" smtClean="0"/>
              <a:t> is O(1),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 smtClean="0"/>
              <a:t>) is O(1)</a:t>
            </a:r>
          </a:p>
          <a:p>
            <a:pPr lvl="1"/>
            <a:r>
              <a:rPr lang="en-US" dirty="0" smtClean="0"/>
              <a:t>Loop repeats 10002312312312312312 times a body that is O(1) with all instructions being O(1)</a:t>
            </a:r>
          </a:p>
          <a:p>
            <a:pPr lvl="1"/>
            <a:r>
              <a:rPr lang="en-US" dirty="0" smtClean="0"/>
              <a:t>Whole loop is O(1)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60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Loops that iterate a variable number of times </a:t>
            </a:r>
            <a:r>
              <a:rPr lang="en-US" dirty="0" smtClean="0"/>
              <a:t>N over </a:t>
            </a:r>
            <a:r>
              <a:rPr lang="en-US" dirty="0"/>
              <a:t>a O</a:t>
            </a:r>
            <a:r>
              <a:rPr lang="en-US" dirty="0" smtClean="0"/>
              <a:t>(N) </a:t>
            </a:r>
            <a:r>
              <a:rPr lang="en-US" dirty="0"/>
              <a:t>body are O(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/>
              <a:t>, where N is the number of repetitions</a:t>
            </a:r>
          </a:p>
          <a:p>
            <a:r>
              <a:rPr lang="en-US" dirty="0"/>
              <a:t>Ex:</a:t>
            </a:r>
          </a:p>
          <a:p>
            <a:pPr lvl="1"/>
            <a:r>
              <a:rPr lang="en-US" dirty="0"/>
              <a:t>N is a variable that comes from user, or size of array/list or other data structure</a:t>
            </a:r>
          </a:p>
          <a:p>
            <a:pPr marL="457200" lvl="1" indent="0">
              <a:buNone/>
            </a:pPr>
            <a:r>
              <a:rPr lang="en-US" dirty="0"/>
              <a:t>for(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N; ++</a:t>
            </a:r>
            <a:r>
              <a:rPr lang="en-US" dirty="0" err="1"/>
              <a:t>i</a:t>
            </a:r>
            <a:r>
              <a:rPr lang="en-US" dirty="0"/>
              <a:t>){</a:t>
            </a:r>
          </a:p>
          <a:p>
            <a:pPr marL="914400" lvl="2" indent="0"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j = 0; j &lt; 2N; ++j){</a:t>
            </a:r>
          </a:p>
          <a:p>
            <a:pPr marL="914400" lvl="2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 = </a:t>
            </a:r>
            <a:r>
              <a:rPr lang="en-US" dirty="0" err="1" smtClean="0"/>
              <a:t>i+j</a:t>
            </a:r>
            <a:r>
              <a:rPr lang="en-US" dirty="0" smtClean="0"/>
              <a:t>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 is O(1), comparison </a:t>
            </a:r>
            <a:r>
              <a:rPr lang="en-US" dirty="0" err="1"/>
              <a:t>i</a:t>
            </a:r>
            <a:r>
              <a:rPr lang="en-US" dirty="0"/>
              <a:t> &lt; 1000 is O(1), ++</a:t>
            </a:r>
            <a:r>
              <a:rPr lang="en-US" dirty="0" err="1"/>
              <a:t>i</a:t>
            </a:r>
            <a:r>
              <a:rPr lang="en-US" dirty="0"/>
              <a:t> is O(1),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is O(1)</a:t>
            </a:r>
          </a:p>
          <a:p>
            <a:pPr lvl="1"/>
            <a:r>
              <a:rPr lang="en-US" dirty="0"/>
              <a:t>Loop repeats N times a body that is O</a:t>
            </a:r>
            <a:r>
              <a:rPr lang="en-US" dirty="0" smtClean="0"/>
              <a:t>(N) </a:t>
            </a:r>
            <a:r>
              <a:rPr lang="en-US" dirty="0"/>
              <a:t>with all instructions being O(1)</a:t>
            </a:r>
          </a:p>
          <a:p>
            <a:pPr lvl="1"/>
            <a:r>
              <a:rPr lang="en-US" dirty="0"/>
              <a:t>Whole loop is O(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general: repeating N times something that is O(</a:t>
            </a:r>
            <a:r>
              <a:rPr lang="en-US" dirty="0" err="1" smtClean="0"/>
              <a:t>N</a:t>
            </a:r>
            <a:r>
              <a:rPr lang="en-US" baseline="30000" dirty="0" err="1" smtClean="0"/>
              <a:t>c</a:t>
            </a:r>
            <a:r>
              <a:rPr lang="en-US" dirty="0" smtClean="0"/>
              <a:t>) is O(N</a:t>
            </a:r>
            <a:r>
              <a:rPr lang="en-US" baseline="30000" dirty="0" smtClean="0"/>
              <a:t>c+1</a:t>
            </a:r>
            <a:r>
              <a:rPr lang="en-US" dirty="0" smtClean="0"/>
              <a:t>)</a:t>
            </a:r>
            <a:endParaRPr lang="en-US" baseline="30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3759200" y="3276600"/>
            <a:ext cx="160867" cy="74506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20067" y="3445934"/>
            <a:ext cx="172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loop is O(N)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470616" y="2988733"/>
            <a:ext cx="340966" cy="122766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19800" y="3229002"/>
            <a:ext cx="24535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loop repeats N </a:t>
            </a:r>
          </a:p>
          <a:p>
            <a:r>
              <a:rPr lang="en-US" dirty="0"/>
              <a:t>t</a:t>
            </a:r>
            <a:r>
              <a:rPr lang="en-US" dirty="0" smtClean="0"/>
              <a:t>imes an O(N) operation</a:t>
            </a:r>
          </a:p>
          <a:p>
            <a:r>
              <a:rPr lang="en-US" dirty="0" smtClean="0"/>
              <a:t>Therefore it is </a:t>
            </a: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360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Loops that iterate a variable number of times </a:t>
            </a:r>
            <a:r>
              <a:rPr lang="en-US" dirty="0" smtClean="0"/>
              <a:t>M over </a:t>
            </a:r>
            <a:r>
              <a:rPr lang="en-US" dirty="0"/>
              <a:t>a O</a:t>
            </a:r>
            <a:r>
              <a:rPr lang="en-US" dirty="0" smtClean="0"/>
              <a:t>(N) </a:t>
            </a:r>
            <a:r>
              <a:rPr lang="en-US" dirty="0"/>
              <a:t>body are O</a:t>
            </a:r>
            <a:r>
              <a:rPr lang="en-US" dirty="0" smtClean="0"/>
              <a:t>(M*N)</a:t>
            </a:r>
            <a:r>
              <a:rPr lang="en-US" dirty="0"/>
              <a:t>, where </a:t>
            </a:r>
            <a:r>
              <a:rPr lang="en-US" dirty="0" smtClean="0"/>
              <a:t>M and N are independent variables that control  </a:t>
            </a:r>
            <a:r>
              <a:rPr lang="en-US" dirty="0"/>
              <a:t>the number of repetitions</a:t>
            </a:r>
          </a:p>
          <a:p>
            <a:r>
              <a:rPr lang="en-US" dirty="0"/>
              <a:t>Ex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elements -&gt; an array with M = </a:t>
            </a:r>
            <a:r>
              <a:rPr lang="en-US" dirty="0" err="1" smtClean="0"/>
              <a:t>element.length</a:t>
            </a:r>
            <a:endParaRPr lang="en-US" dirty="0" smtClean="0"/>
          </a:p>
          <a:p>
            <a:pPr lvl="1"/>
            <a:r>
              <a:rPr lang="en-US" dirty="0" smtClean="0"/>
              <a:t>L -&gt; array list with N= </a:t>
            </a:r>
            <a:r>
              <a:rPr lang="en-US" dirty="0" err="1" smtClean="0"/>
              <a:t>L.size</a:t>
            </a:r>
            <a:r>
              <a:rPr lang="en-US" dirty="0" smtClean="0"/>
              <a:t>()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for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 smtClean="0"/>
              <a:t>elements.length</a:t>
            </a:r>
            <a:r>
              <a:rPr lang="en-US" dirty="0" smtClean="0"/>
              <a:t>; </a:t>
            </a:r>
            <a:r>
              <a:rPr lang="en-US" dirty="0"/>
              <a:t>++</a:t>
            </a:r>
            <a:r>
              <a:rPr lang="en-US" dirty="0" err="1"/>
              <a:t>i</a:t>
            </a:r>
            <a:r>
              <a:rPr lang="en-US" dirty="0"/>
              <a:t>){</a:t>
            </a:r>
          </a:p>
          <a:p>
            <a:pPr marL="914400" lvl="2" indent="0">
              <a:buNone/>
            </a:pPr>
            <a:r>
              <a:rPr lang="en-US" dirty="0" err="1"/>
              <a:t>b</a:t>
            </a:r>
            <a:r>
              <a:rPr lang="en-US" dirty="0" err="1" smtClean="0"/>
              <a:t>oolean</a:t>
            </a:r>
            <a:r>
              <a:rPr lang="en-US" dirty="0" smtClean="0"/>
              <a:t> flag = </a:t>
            </a:r>
          </a:p>
          <a:p>
            <a:pPr marL="914400" lvl="2" indent="0">
              <a:buNone/>
            </a:pPr>
            <a:r>
              <a:rPr lang="en-US" dirty="0" err="1" smtClean="0"/>
              <a:t>L.contains</a:t>
            </a:r>
            <a:r>
              <a:rPr lang="en-US" dirty="0" smtClean="0"/>
              <a:t>(elements[</a:t>
            </a:r>
            <a:r>
              <a:rPr lang="en-US" dirty="0" err="1" smtClean="0"/>
              <a:t>i</a:t>
            </a:r>
            <a:r>
              <a:rPr lang="en-US" dirty="0" smtClean="0"/>
              <a:t>])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 is O(1), comparison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 smtClean="0"/>
              <a:t>elements.length</a:t>
            </a:r>
            <a:r>
              <a:rPr lang="en-US" dirty="0" smtClean="0"/>
              <a:t> is </a:t>
            </a:r>
            <a:r>
              <a:rPr lang="en-US" dirty="0"/>
              <a:t>O(1), ++</a:t>
            </a:r>
            <a:r>
              <a:rPr lang="en-US" dirty="0" err="1"/>
              <a:t>i</a:t>
            </a:r>
            <a:r>
              <a:rPr lang="en-US" dirty="0"/>
              <a:t> is O(1),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is O(1</a:t>
            </a:r>
            <a:r>
              <a:rPr lang="en-US" dirty="0" smtClean="0"/>
              <a:t>), assignment to flag is O(1)</a:t>
            </a:r>
            <a:endParaRPr lang="en-US" dirty="0"/>
          </a:p>
          <a:p>
            <a:pPr lvl="1"/>
            <a:r>
              <a:rPr lang="en-US" dirty="0"/>
              <a:t>Loop repeats </a:t>
            </a:r>
            <a:r>
              <a:rPr lang="en-US" dirty="0" smtClean="0"/>
              <a:t>M </a:t>
            </a:r>
            <a:r>
              <a:rPr lang="en-US" dirty="0"/>
              <a:t>times a body that is O</a:t>
            </a:r>
            <a:r>
              <a:rPr lang="en-US" dirty="0" smtClean="0"/>
              <a:t>(N) </a:t>
            </a:r>
            <a:r>
              <a:rPr lang="en-US" dirty="0"/>
              <a:t>with all </a:t>
            </a:r>
            <a:r>
              <a:rPr lang="en-US" dirty="0" smtClean="0"/>
              <a:t>other instructions </a:t>
            </a:r>
            <a:r>
              <a:rPr lang="en-US" dirty="0"/>
              <a:t>being O(1)</a:t>
            </a:r>
          </a:p>
          <a:p>
            <a:pPr lvl="1"/>
            <a:r>
              <a:rPr lang="en-US" dirty="0"/>
              <a:t>Whole loop is O</a:t>
            </a:r>
            <a:r>
              <a:rPr lang="en-US" dirty="0" smtClean="0"/>
              <a:t>(M*N)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3134" y="3630600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O(N)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470616" y="2988733"/>
            <a:ext cx="340966" cy="122766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19800" y="3229002"/>
            <a:ext cx="24535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loop repeats M </a:t>
            </a:r>
          </a:p>
          <a:p>
            <a:r>
              <a:rPr lang="en-US" dirty="0"/>
              <a:t>t</a:t>
            </a:r>
            <a:r>
              <a:rPr lang="en-US" dirty="0" smtClean="0"/>
              <a:t>imes an O(N) operation</a:t>
            </a:r>
          </a:p>
          <a:p>
            <a:r>
              <a:rPr lang="en-US" dirty="0" smtClean="0"/>
              <a:t>Therefore it is </a:t>
            </a:r>
            <a:r>
              <a:rPr lang="en-US" dirty="0"/>
              <a:t>O</a:t>
            </a:r>
            <a:r>
              <a:rPr lang="en-US" dirty="0" smtClean="0"/>
              <a:t>(M*N)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3562168" y="3569164"/>
            <a:ext cx="340966" cy="44083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6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case of while loop, need to estimate how many repetitions are done</a:t>
            </a:r>
          </a:p>
          <a:p>
            <a:r>
              <a:rPr lang="en-US" dirty="0" smtClean="0"/>
              <a:t>Ex:</a:t>
            </a:r>
          </a:p>
          <a:p>
            <a:pPr marL="857250" lvl="2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j = 0;</a:t>
            </a:r>
          </a:p>
          <a:p>
            <a:pPr marL="857250" lvl="2" indent="0">
              <a:buNone/>
            </a:pPr>
            <a:r>
              <a:rPr lang="en-US" dirty="0"/>
              <a:t>w</a:t>
            </a:r>
            <a:r>
              <a:rPr lang="en-US" dirty="0" smtClean="0"/>
              <a:t>hile (true){</a:t>
            </a:r>
          </a:p>
          <a:p>
            <a:pPr marL="1371600" lvl="3" indent="0">
              <a:buNone/>
            </a:pPr>
            <a:r>
              <a:rPr lang="en-US" dirty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 + 10;</a:t>
            </a:r>
          </a:p>
          <a:p>
            <a:pPr marL="1371600" lvl="3" indent="0">
              <a:buNone/>
            </a:pPr>
            <a:r>
              <a:rPr lang="en-US" dirty="0"/>
              <a:t>i</a:t>
            </a:r>
            <a:r>
              <a:rPr lang="en-US" dirty="0" smtClean="0"/>
              <a:t>f (k &lt; j){  // k is some variable that comes from program</a:t>
            </a:r>
          </a:p>
          <a:p>
            <a:pPr marL="1828800" lvl="4" indent="0">
              <a:buNone/>
            </a:pPr>
            <a:r>
              <a:rPr lang="en-US" dirty="0" smtClean="0"/>
              <a:t>break;</a:t>
            </a:r>
          </a:p>
          <a:p>
            <a:pPr marL="1371600" lvl="3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Body of loop is O(1) – verify!</a:t>
            </a:r>
          </a:p>
          <a:p>
            <a:r>
              <a:rPr lang="en-US" dirty="0" smtClean="0"/>
              <a:t>Loop is repeated at most </a:t>
            </a:r>
            <a:r>
              <a:rPr lang="en-US" dirty="0" err="1" smtClean="0"/>
              <a:t>ck</a:t>
            </a:r>
            <a:r>
              <a:rPr lang="en-US" dirty="0" smtClean="0"/>
              <a:t> times, where c is a constant: O(k)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5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 when using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complexity of a function call depends on the body of the function implementation</a:t>
            </a:r>
          </a:p>
          <a:p>
            <a:r>
              <a:rPr lang="en-US" dirty="0" smtClean="0"/>
              <a:t>Ex. </a:t>
            </a:r>
          </a:p>
          <a:p>
            <a:pPr lvl="1"/>
            <a:r>
              <a:rPr lang="en-US" dirty="0" smtClean="0"/>
              <a:t>L is an array list of strings</a:t>
            </a:r>
          </a:p>
          <a:p>
            <a:pPr lvl="1"/>
            <a:r>
              <a:rPr lang="en-US" dirty="0" err="1" smtClean="0"/>
              <a:t>L.contains</a:t>
            </a:r>
            <a:r>
              <a:rPr lang="en-US" dirty="0" smtClean="0"/>
              <a:t>(“</a:t>
            </a:r>
            <a:r>
              <a:rPr lang="en-US" dirty="0" err="1" smtClean="0"/>
              <a:t>Apu</a:t>
            </a:r>
            <a:r>
              <a:rPr lang="en-US" dirty="0" smtClean="0"/>
              <a:t>”) is not O(1)</a:t>
            </a:r>
          </a:p>
          <a:p>
            <a:pPr lvl="1"/>
            <a:r>
              <a:rPr lang="en-US" dirty="0" smtClean="0"/>
              <a:t>Contains must search through array </a:t>
            </a:r>
          </a:p>
          <a:p>
            <a:pPr lvl="1"/>
            <a:r>
              <a:rPr lang="en-US" dirty="0" err="1"/>
              <a:t>L.contains</a:t>
            </a:r>
            <a:r>
              <a:rPr lang="en-US" dirty="0"/>
              <a:t>(“</a:t>
            </a:r>
            <a:r>
              <a:rPr lang="en-US" dirty="0" err="1"/>
              <a:t>Apu</a:t>
            </a:r>
            <a:r>
              <a:rPr lang="en-US" dirty="0"/>
              <a:t>”) is </a:t>
            </a:r>
            <a:r>
              <a:rPr lang="en-US" dirty="0" smtClean="0"/>
              <a:t>O(n), n = </a:t>
            </a:r>
            <a:r>
              <a:rPr lang="en-US" dirty="0" err="1" smtClean="0"/>
              <a:t>L.size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Always indicate what the variable (i.e., n) is</a:t>
            </a:r>
          </a:p>
          <a:p>
            <a:pPr lvl="1"/>
            <a:r>
              <a:rPr lang="en-US" dirty="0" smtClean="0"/>
              <a:t>O(n) -&gt; what is the 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3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algorithms solve same problem but have different running times</a:t>
            </a:r>
          </a:p>
          <a:p>
            <a:r>
              <a:rPr lang="en-US" dirty="0" smtClean="0"/>
              <a:t>You want the most efficient algorithm</a:t>
            </a:r>
          </a:p>
          <a:p>
            <a:pPr lvl="1"/>
            <a:r>
              <a:rPr lang="en-US" dirty="0" smtClean="0"/>
              <a:t>The one with smallest running time</a:t>
            </a:r>
          </a:p>
          <a:p>
            <a:r>
              <a:rPr lang="en-US" dirty="0" smtClean="0"/>
              <a:t>Exact running time T(N) is hard to get</a:t>
            </a:r>
          </a:p>
          <a:p>
            <a:r>
              <a:rPr lang="en-US" dirty="0" smtClean="0"/>
              <a:t>Use Big-O notation to put a bound O(f(n)) on the running time T(N)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Lecture6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Running time of programs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25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Different Algorithms </a:t>
            </a:r>
            <a:br>
              <a:rPr lang="en-US" dirty="0" smtClean="0"/>
            </a:br>
            <a:r>
              <a:rPr lang="en-US" dirty="0" smtClean="0"/>
              <a:t>for Same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a given task, there can be multiple algorithms </a:t>
            </a:r>
          </a:p>
          <a:p>
            <a:pPr lvl="1"/>
            <a:r>
              <a:rPr lang="en-US" dirty="0" smtClean="0"/>
              <a:t>All reach the same solution through  a different path</a:t>
            </a:r>
          </a:p>
          <a:p>
            <a:r>
              <a:rPr lang="en-US" dirty="0" smtClean="0"/>
              <a:t>Ex. Bag ADT and add() operation</a:t>
            </a:r>
          </a:p>
          <a:p>
            <a:pPr lvl="1"/>
            <a:r>
              <a:rPr lang="en-US" dirty="0" smtClean="0"/>
              <a:t>Static implementation</a:t>
            </a:r>
          </a:p>
          <a:p>
            <a:pPr lvl="2"/>
            <a:r>
              <a:rPr lang="en-US" dirty="0" smtClean="0"/>
              <a:t>Just add new element or gives error if full</a:t>
            </a:r>
          </a:p>
          <a:p>
            <a:pPr lvl="1"/>
            <a:r>
              <a:rPr lang="en-US" dirty="0" smtClean="0"/>
              <a:t>Dynamic implementation</a:t>
            </a:r>
          </a:p>
          <a:p>
            <a:pPr lvl="2"/>
            <a:r>
              <a:rPr lang="en-US" dirty="0" smtClean="0"/>
              <a:t>Re-allocate space if full</a:t>
            </a:r>
          </a:p>
          <a:p>
            <a:pPr lvl="2"/>
            <a:r>
              <a:rPr lang="en-US" dirty="0" smtClean="0"/>
              <a:t>Add new element</a:t>
            </a:r>
          </a:p>
          <a:p>
            <a:r>
              <a:rPr lang="en-US" dirty="0" smtClean="0"/>
              <a:t>Dynamic implementation has add() operation that does “more”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Add() Operation in Static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add(Object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obj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obj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== </a:t>
            </a:r>
            <a:r>
              <a:rPr lang="en-US" dirty="0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null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IllegalArgumentException</a:t>
            </a:r>
            <a:endParaRPr lang="en-US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(</a:t>
            </a:r>
            <a:r>
              <a:rPr lang="en-US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"Value cannot be null."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.size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 =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			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					</a:t>
            </a:r>
            <a:r>
              <a:rPr lang="en-US" dirty="0" err="1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elements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IllegalStateException</a:t>
            </a:r>
            <a:endParaRPr lang="en-US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		(</a:t>
            </a:r>
            <a:r>
              <a:rPr lang="en-US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"Bag is full."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elements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[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currentSize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++] =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obj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9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Add() Operation in Dynamic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void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add(Object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obj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 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if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theBag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.size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 == </a:t>
            </a:r>
            <a:endParaRPr lang="en-US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			</a:t>
            </a:r>
            <a:r>
              <a:rPr lang="en-US" dirty="0" err="1" smtClean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 smtClean="0">
                <a:solidFill>
                  <a:srgbClr val="0226CC"/>
                </a:solidFill>
                <a:latin typeface="Monaco"/>
                <a:ea typeface="Monaco"/>
                <a:cs typeface="Monaco"/>
              </a:rPr>
              <a:t>currentCapacity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  <a:r>
              <a:rPr lang="en-US" dirty="0">
                <a:solidFill>
                  <a:srgbClr val="4D9072"/>
                </a:solidFill>
                <a:latin typeface="Monaco"/>
                <a:ea typeface="Monaco"/>
                <a:cs typeface="Monaco"/>
              </a:rPr>
              <a:t>// bag is full!!!</a:t>
            </a:r>
            <a:endParaRPr lang="en-US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StaticBag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newBag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= 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new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</a:t>
            </a:r>
            <a:r>
              <a:rPr lang="en-US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			</a:t>
            </a:r>
            <a:r>
              <a:rPr lang="en-US" dirty="0" err="1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StaticBag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.size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()*2);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  <a:r>
              <a:rPr lang="en-US" dirty="0">
                <a:solidFill>
                  <a:srgbClr val="4D9072"/>
                </a:solidFill>
                <a:latin typeface="Monaco"/>
                <a:ea typeface="Monaco"/>
                <a:cs typeface="Monaco"/>
              </a:rPr>
              <a:t>// fill the </a:t>
            </a:r>
            <a:r>
              <a:rPr lang="en-US" dirty="0" err="1">
                <a:solidFill>
                  <a:srgbClr val="4D9072"/>
                </a:solidFill>
                <a:latin typeface="Monaco"/>
                <a:ea typeface="Monaco"/>
                <a:cs typeface="Monaco"/>
              </a:rPr>
              <a:t>newBag</a:t>
            </a:r>
            <a:endParaRPr lang="en-US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  <a:r>
              <a:rPr lang="en-US" dirty="0">
                <a:solidFill>
                  <a:srgbClr val="931968"/>
                </a:solidFill>
                <a:latin typeface="Monaco"/>
                <a:ea typeface="Monaco"/>
                <a:cs typeface="Monaco"/>
              </a:rPr>
              <a:t>for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(Object obj2 : 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theBag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	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newBag.add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(obj2);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theBag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.clear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	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theBag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newBag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	</a:t>
            </a:r>
            <a:r>
              <a:rPr lang="en-US" dirty="0" err="1">
                <a:solidFill>
                  <a:srgbClr val="931968"/>
                </a:solidFill>
                <a:latin typeface="Monaco"/>
                <a:ea typeface="Monaco"/>
                <a:cs typeface="Monaco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</a:t>
            </a:r>
            <a:r>
              <a:rPr lang="en-US" dirty="0" err="1">
                <a:solidFill>
                  <a:srgbClr val="0226CC"/>
                </a:solidFill>
                <a:latin typeface="Monaco"/>
                <a:ea typeface="Monaco"/>
                <a:cs typeface="Monaco"/>
              </a:rPr>
              <a:t>theBag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.add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onaco"/>
                <a:ea typeface="Monaco"/>
                <a:cs typeface="Monaco"/>
              </a:rPr>
              <a:t>obj</a:t>
            </a: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	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6773333" y="2548467"/>
            <a:ext cx="2159000" cy="1659466"/>
          </a:xfrm>
          <a:prstGeom prst="wedgeEllipseCallout">
            <a:avLst>
              <a:gd name="adj1" fmla="val -133382"/>
              <a:gd name="adj2" fmla="val 2982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This loop is extra work!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641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algorithms take the same effort to complete</a:t>
            </a:r>
          </a:p>
          <a:p>
            <a:r>
              <a:rPr lang="en-US" dirty="0" smtClean="0"/>
              <a:t>Add()</a:t>
            </a:r>
          </a:p>
          <a:p>
            <a:pPr lvl="1"/>
            <a:r>
              <a:rPr lang="en-US" dirty="0" smtClean="0"/>
              <a:t>Static Bag – always does assignment or throws exception</a:t>
            </a:r>
          </a:p>
          <a:p>
            <a:pPr lvl="1"/>
            <a:r>
              <a:rPr lang="en-US" dirty="0" smtClean="0"/>
              <a:t>Dynamic Bag – can do </a:t>
            </a:r>
          </a:p>
          <a:p>
            <a:pPr lvl="2"/>
            <a:r>
              <a:rPr lang="en-US" dirty="0" smtClean="0"/>
              <a:t>assignment</a:t>
            </a:r>
          </a:p>
          <a:p>
            <a:pPr lvl="2"/>
            <a:r>
              <a:rPr lang="en-US" dirty="0" smtClean="0"/>
              <a:t>both assignment and array copy</a:t>
            </a:r>
          </a:p>
          <a:p>
            <a:r>
              <a:rPr lang="en-US" dirty="0" smtClean="0"/>
              <a:t>Their running time is different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7705</TotalTime>
  <Words>2653</Words>
  <Application>Microsoft Macintosh PowerPoint</Application>
  <PresentationFormat>On-screen Show (4:3)</PresentationFormat>
  <Paragraphs>470</Paragraphs>
  <Slides>40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ICOM 4035 – Data Structures Lecture 6 – Big-O Notation</vt:lpstr>
      <vt:lpstr>Lecture Organization</vt:lpstr>
      <vt:lpstr>Objectives</vt:lpstr>
      <vt:lpstr>Companion videos</vt:lpstr>
      <vt:lpstr>Part I</vt:lpstr>
      <vt:lpstr>There are Different Algorithms  for Same Task</vt:lpstr>
      <vt:lpstr>Add() Operation in Static Bag</vt:lpstr>
      <vt:lpstr>Add() Operation in Dynamic Bag</vt:lpstr>
      <vt:lpstr>Key Observation</vt:lpstr>
      <vt:lpstr>How do we measure Algorithm  running time?</vt:lpstr>
      <vt:lpstr>Why do we want to measure this?</vt:lpstr>
      <vt:lpstr>Factors that affect running time</vt:lpstr>
      <vt:lpstr>Measuring Running Time: Experimentation</vt:lpstr>
      <vt:lpstr>Measuring Running Time: Benchmarks</vt:lpstr>
      <vt:lpstr>Measuring Running Time: Complexity</vt:lpstr>
      <vt:lpstr>Part II</vt:lpstr>
      <vt:lpstr>Computational Complexity</vt:lpstr>
      <vt:lpstr>Typical functions used</vt:lpstr>
      <vt:lpstr>Constant Function</vt:lpstr>
      <vt:lpstr>Linear Function</vt:lpstr>
      <vt:lpstr>Quadratic Function</vt:lpstr>
      <vt:lpstr>Logarithmic Function</vt:lpstr>
      <vt:lpstr>Exponential Function</vt:lpstr>
      <vt:lpstr>Comparison of growths</vt:lpstr>
      <vt:lpstr>Bio-O Notation</vt:lpstr>
      <vt:lpstr>Illustration: Big-O</vt:lpstr>
      <vt:lpstr>Examples</vt:lpstr>
      <vt:lpstr>Common Big-O bounds</vt:lpstr>
      <vt:lpstr>Part III</vt:lpstr>
      <vt:lpstr>Big-O and analyzing growth of functions</vt:lpstr>
      <vt:lpstr>Single Item Manipulation</vt:lpstr>
      <vt:lpstr>Fixed iterations loops</vt:lpstr>
      <vt:lpstr>Variable iterations loop</vt:lpstr>
      <vt:lpstr>Pseudo-Variable iterations loop</vt:lpstr>
      <vt:lpstr>Nested Loops</vt:lpstr>
      <vt:lpstr>Nested Loops (2)</vt:lpstr>
      <vt:lpstr>While Loops</vt:lpstr>
      <vt:lpstr>Beware when using function calls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674</cp:revision>
  <cp:lastPrinted>2010-07-01T20:33:27Z</cp:lastPrinted>
  <dcterms:created xsi:type="dcterms:W3CDTF">2010-07-08T13:14:26Z</dcterms:created>
  <dcterms:modified xsi:type="dcterms:W3CDTF">2012-09-13T17:59:56Z</dcterms:modified>
</cp:coreProperties>
</file>