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65" r:id="rId3"/>
    <p:sldId id="257" r:id="rId4"/>
    <p:sldId id="357" r:id="rId5"/>
    <p:sldId id="366" r:id="rId6"/>
    <p:sldId id="360" r:id="rId7"/>
    <p:sldId id="410" r:id="rId8"/>
    <p:sldId id="411" r:id="rId9"/>
    <p:sldId id="415" r:id="rId10"/>
    <p:sldId id="424" r:id="rId11"/>
    <p:sldId id="412" r:id="rId12"/>
    <p:sldId id="414" r:id="rId13"/>
    <p:sldId id="413" r:id="rId14"/>
    <p:sldId id="367" r:id="rId15"/>
    <p:sldId id="363" r:id="rId16"/>
    <p:sldId id="364" r:id="rId17"/>
    <p:sldId id="368" r:id="rId18"/>
    <p:sldId id="416" r:id="rId19"/>
    <p:sldId id="417" r:id="rId20"/>
    <p:sldId id="393" r:id="rId21"/>
    <p:sldId id="418" r:id="rId22"/>
    <p:sldId id="419" r:id="rId23"/>
    <p:sldId id="396" r:id="rId24"/>
    <p:sldId id="420" r:id="rId25"/>
    <p:sldId id="421" r:id="rId26"/>
    <p:sldId id="400" r:id="rId27"/>
    <p:sldId id="422" r:id="rId28"/>
    <p:sldId id="423" r:id="rId29"/>
    <p:sldId id="403" r:id="rId30"/>
    <p:sldId id="409" r:id="rId31"/>
    <p:sldId id="401" r:id="rId32"/>
    <p:sldId id="425" r:id="rId33"/>
    <p:sldId id="405" r:id="rId34"/>
    <p:sldId id="406" r:id="rId35"/>
    <p:sldId id="408" r:id="rId36"/>
    <p:sldId id="407" r:id="rId37"/>
    <p:sldId id="404" r:id="rId38"/>
    <p:sldId id="383" r:id="rId39"/>
    <p:sldId id="381" r:id="rId40"/>
    <p:sldId id="426" r:id="rId41"/>
    <p:sldId id="427" r:id="rId42"/>
    <p:sldId id="385" r:id="rId43"/>
    <p:sldId id="292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0" autoAdjust="0"/>
    <p:restoredTop sz="94206" autoAdjust="0"/>
  </p:normalViewPr>
  <p:slideViewPr>
    <p:cSldViewPr snapToGrid="0">
      <p:cViewPr>
        <p:scale>
          <a:sx n="150" d="100"/>
          <a:sy n="15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10/5/12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10/5/12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77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5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3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1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7 – Linked Lists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0200"/>
            <a:ext cx="8229600" cy="1985963"/>
          </a:xfrm>
        </p:spPr>
        <p:txBody>
          <a:bodyPr/>
          <a:lstStyle/>
          <a:p>
            <a:r>
              <a:rPr lang="en-US" dirty="0" smtClean="0"/>
              <a:t>Linked list class has two fields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eader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urrent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2596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301067" y="1693336"/>
            <a:ext cx="1041400" cy="778932"/>
            <a:chOff x="3462867" y="4148668"/>
            <a:chExt cx="1041400" cy="778932"/>
          </a:xfrm>
          <a:effectLst/>
        </p:grpSpPr>
        <p:sp>
          <p:nvSpPr>
            <p:cNvPr id="12" name="Rectangle 1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3424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16" name="Rectangle 1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383867" y="1693337"/>
            <a:ext cx="1193800" cy="778932"/>
            <a:chOff x="6587067" y="4148670"/>
            <a:chExt cx="1193800" cy="778932"/>
          </a:xfrm>
        </p:grpSpPr>
        <p:grpSp>
          <p:nvGrpSpPr>
            <p:cNvPr id="20" name="Group 1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4" name="Rectangle 2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226733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30" name="Rectangle 2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416265" y="16848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905178"/>
              </p:ext>
            </p:extLst>
          </p:nvPr>
        </p:nvGraphicFramePr>
        <p:xfrm>
          <a:off x="2398183" y="1765299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8183" y="1765299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26067" y="1380067"/>
            <a:ext cx="6731000" cy="16764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26069" y="3048001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464734" y="2624667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700867" y="2633133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34534" y="138853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185334" y="309033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7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52865" y="14816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872067" y="1913466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List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3175001" y="5164668"/>
            <a:ext cx="1041400" cy="778932"/>
            <a:chOff x="3462867" y="4148668"/>
            <a:chExt cx="1041400" cy="778932"/>
          </a:xfrm>
          <a:effectLst/>
        </p:grpSpPr>
        <p:sp>
          <p:nvSpPr>
            <p:cNvPr id="34" name="Rectangle 33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216401" y="5164669"/>
            <a:ext cx="1041400" cy="778932"/>
            <a:chOff x="3462867" y="4148668"/>
            <a:chExt cx="1041400" cy="778932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257801" y="5164668"/>
            <a:ext cx="1041400" cy="778932"/>
            <a:chOff x="3462867" y="4148668"/>
            <a:chExt cx="1041400" cy="778932"/>
          </a:xfrm>
          <a:effectLst/>
        </p:grpSpPr>
        <p:sp>
          <p:nvSpPr>
            <p:cNvPr id="42" name="Rectangle 4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299201" y="5164670"/>
            <a:ext cx="1193800" cy="778932"/>
            <a:chOff x="6587067" y="4148670"/>
            <a:chExt cx="1193800" cy="778932"/>
          </a:xfrm>
        </p:grpSpPr>
        <p:grpSp>
          <p:nvGrpSpPr>
            <p:cNvPr id="46" name="Group 45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0" name="Rectangle 49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Connector 46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331599" y="5156203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2142067" y="5164668"/>
            <a:ext cx="1041400" cy="778932"/>
            <a:chOff x="2142067" y="5037668"/>
            <a:chExt cx="1041400" cy="778932"/>
          </a:xfrm>
        </p:grpSpPr>
        <p:grpSp>
          <p:nvGrpSpPr>
            <p:cNvPr id="55" name="Group 54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031188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6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" name="Group 71"/>
          <p:cNvGrpSpPr/>
          <p:nvPr/>
        </p:nvGrpSpPr>
        <p:grpSpPr>
          <a:xfrm>
            <a:off x="2243668" y="2040468"/>
            <a:ext cx="1219200" cy="778932"/>
            <a:chOff x="2057400" y="2523067"/>
            <a:chExt cx="1219200" cy="77893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3124200" y="29464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191933" y="29845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276600" y="30141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/>
            <p:cNvGrpSpPr/>
            <p:nvPr/>
          </p:nvGrpSpPr>
          <p:grpSpPr>
            <a:xfrm>
              <a:off x="2057400" y="2523067"/>
              <a:ext cx="1041400" cy="778932"/>
              <a:chOff x="2142067" y="5037668"/>
              <a:chExt cx="1041400" cy="778932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2142067" y="5037668"/>
                <a:ext cx="1041400" cy="778932"/>
                <a:chOff x="3462867" y="4148668"/>
                <a:chExt cx="1041400" cy="778932"/>
              </a:xfrm>
              <a:effectLst/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3462867" y="4148668"/>
                  <a:ext cx="626533" cy="38946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3462867" y="4538134"/>
                  <a:ext cx="626533" cy="38946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" name="Straight Arrow Connector 70"/>
                <p:cNvCxnSpPr/>
                <p:nvPr/>
              </p:nvCxnSpPr>
              <p:spPr>
                <a:xfrm>
                  <a:off x="3776133" y="4724400"/>
                  <a:ext cx="728134" cy="846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non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68" name="Object 6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308584"/>
                  </p:ext>
                </p:extLst>
              </p:nvPr>
            </p:nvGraphicFramePr>
            <p:xfrm>
              <a:off x="2313517" y="5109632"/>
              <a:ext cx="268818" cy="271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7" name="Equation" r:id="rId5" imgW="165100" imgH="177800" progId="Equation.3">
                      <p:embed/>
                    </p:oleObj>
                  </mc:Choice>
                  <mc:Fallback>
                    <p:oleObj name="Equation" r:id="rId5" imgW="165100" imgH="1778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313517" y="5109632"/>
                            <a:ext cx="268818" cy="27125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73" name="TextBox 72"/>
          <p:cNvSpPr txBox="1"/>
          <p:nvPr/>
        </p:nvSpPr>
        <p:spPr>
          <a:xfrm>
            <a:off x="4515066" y="2032003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74" name="Group 73"/>
          <p:cNvGrpSpPr/>
          <p:nvPr/>
        </p:nvGrpSpPr>
        <p:grpSpPr>
          <a:xfrm>
            <a:off x="5325534" y="2040468"/>
            <a:ext cx="1041400" cy="778932"/>
            <a:chOff x="2142067" y="5037668"/>
            <a:chExt cx="1041400" cy="778932"/>
          </a:xfrm>
        </p:grpSpPr>
        <p:grpSp>
          <p:nvGrpSpPr>
            <p:cNvPr id="75" name="Group 74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77" name="Rectangle 76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76" name="Object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0182041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8" name="Equation" r:id="rId6" imgW="165100" imgH="177800" progId="Equation.3">
                    <p:embed/>
                  </p:oleObj>
                </mc:Choice>
                <mc:Fallback>
                  <p:oleObj name="Equation" r:id="rId6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0" name="Group 79"/>
          <p:cNvGrpSpPr/>
          <p:nvPr/>
        </p:nvGrpSpPr>
        <p:grpSpPr>
          <a:xfrm>
            <a:off x="6366934" y="2048937"/>
            <a:ext cx="1193800" cy="778932"/>
            <a:chOff x="6587067" y="4148670"/>
            <a:chExt cx="1193800" cy="778932"/>
          </a:xfrm>
        </p:grpSpPr>
        <p:grpSp>
          <p:nvGrpSpPr>
            <p:cNvPr id="81" name="Group 8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85" name="Rectangle 8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7" name="Straight Arrow Connector 8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5257800" y="154093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One-element List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2686266" y="3623737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3496734" y="3632202"/>
            <a:ext cx="1041400" cy="778932"/>
            <a:chOff x="2142067" y="5037668"/>
            <a:chExt cx="1041400" cy="778932"/>
          </a:xfrm>
        </p:grpSpPr>
        <p:grpSp>
          <p:nvGrpSpPr>
            <p:cNvPr id="91" name="Group 90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93" name="Rectangle 92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Arrow Connector 94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9392097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9" name="Equation" r:id="rId7" imgW="165100" imgH="177800" progId="Equation.3">
                    <p:embed/>
                  </p:oleObj>
                </mc:Choice>
                <mc:Fallback>
                  <p:oleObj name="Equation" r:id="rId7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6" name="Group 95"/>
          <p:cNvGrpSpPr/>
          <p:nvPr/>
        </p:nvGrpSpPr>
        <p:grpSpPr>
          <a:xfrm>
            <a:off x="5655734" y="3640671"/>
            <a:ext cx="1193800" cy="778932"/>
            <a:chOff x="6587067" y="4148670"/>
            <a:chExt cx="1193800" cy="778932"/>
          </a:xfrm>
        </p:grpSpPr>
        <p:grpSp>
          <p:nvGrpSpPr>
            <p:cNvPr id="97" name="Group 96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101" name="Rectangle 100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Arrow Connector 102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3429000" y="3132667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Two-element List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4563536" y="3640669"/>
            <a:ext cx="1041400" cy="778932"/>
            <a:chOff x="3462867" y="4148668"/>
            <a:chExt cx="1041400" cy="778932"/>
          </a:xfrm>
          <a:effectLst/>
        </p:grpSpPr>
        <p:sp>
          <p:nvSpPr>
            <p:cNvPr id="106" name="Rectangle 10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2201334" y="4648200"/>
            <a:ext cx="189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Multi-element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</a:t>
            </a:r>
            <a:r>
              <a:rPr lang="en-US" dirty="0" smtClean="0"/>
              <a:t>ADT and </a:t>
            </a:r>
            <a:r>
              <a:rPr lang="en-US" smtClean="0"/>
              <a:t>Linked List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149601" y="4512735"/>
            <a:ext cx="1041400" cy="778932"/>
            <a:chOff x="3462867" y="4148668"/>
            <a:chExt cx="1041400" cy="77893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191001" y="4512736"/>
            <a:ext cx="1041400" cy="778932"/>
            <a:chOff x="3462867" y="4148668"/>
            <a:chExt cx="1041400" cy="778932"/>
          </a:xfrm>
          <a:effectLst/>
        </p:grpSpPr>
        <p:sp>
          <p:nvSpPr>
            <p:cNvPr id="11" name="Rectangle 1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232401" y="4512735"/>
            <a:ext cx="1041400" cy="778932"/>
            <a:chOff x="3462867" y="4148668"/>
            <a:chExt cx="1041400" cy="778932"/>
          </a:xfrm>
          <a:effectLst/>
        </p:grpSpPr>
        <p:sp>
          <p:nvSpPr>
            <p:cNvPr id="15" name="Rectangle 14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6273801" y="4512737"/>
            <a:ext cx="1193800" cy="778932"/>
            <a:chOff x="6587067" y="4148670"/>
            <a:chExt cx="1193800" cy="778932"/>
          </a:xfrm>
        </p:grpSpPr>
        <p:grpSp>
          <p:nvGrpSpPr>
            <p:cNvPr id="19" name="Group 18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3" name="Rectangle 22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306199" y="45042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2116667" y="4512735"/>
            <a:ext cx="1041400" cy="778932"/>
            <a:chOff x="2142067" y="5037668"/>
            <a:chExt cx="1041400" cy="778932"/>
          </a:xfrm>
        </p:grpSpPr>
        <p:grpSp>
          <p:nvGrpSpPr>
            <p:cNvPr id="28" name="Group 27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0" name="Rectangle 29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1348577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TextBox 32"/>
          <p:cNvSpPr txBox="1"/>
          <p:nvPr/>
        </p:nvSpPr>
        <p:spPr>
          <a:xfrm>
            <a:off x="2175934" y="3996267"/>
            <a:ext cx="436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4-element list implemented with a linked list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3369734" y="1693333"/>
            <a:ext cx="1896533" cy="1670420"/>
            <a:chOff x="1049866" y="4131060"/>
            <a:chExt cx="1896533" cy="1670420"/>
          </a:xfrm>
        </p:grpSpPr>
        <p:sp>
          <p:nvSpPr>
            <p:cNvPr id="35" name="Rectangle 3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904067" y="1752600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65333" y="205740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4-element list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318933" y="5376333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4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Linked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Support for all List ADT operations</a:t>
            </a:r>
          </a:p>
          <a:p>
            <a:r>
              <a:rPr lang="en-US" dirty="0" smtClean="0"/>
              <a:t>Small memory footprint</a:t>
            </a:r>
          </a:p>
          <a:p>
            <a:pPr lvl="1"/>
            <a:r>
              <a:rPr lang="en-US" dirty="0" smtClean="0"/>
              <a:t>Nodes are allocated as needed</a:t>
            </a:r>
          </a:p>
          <a:p>
            <a:r>
              <a:rPr lang="en-US" dirty="0" smtClean="0"/>
              <a:t>No limit to capacity (other than RAM size)</a:t>
            </a:r>
          </a:p>
          <a:p>
            <a:r>
              <a:rPr lang="en-US" dirty="0" smtClean="0"/>
              <a:t>No need to reallocate or copy elements</a:t>
            </a:r>
          </a:p>
          <a:p>
            <a:r>
              <a:rPr lang="en-US" dirty="0" smtClean="0"/>
              <a:t>Multiple variations:</a:t>
            </a:r>
          </a:p>
          <a:p>
            <a:pPr lvl="1"/>
            <a:r>
              <a:rPr lang="en-US" dirty="0" smtClean="0"/>
              <a:t>Singly-linked list -  nodes point to next </a:t>
            </a:r>
          </a:p>
          <a:p>
            <a:pPr lvl="2"/>
            <a:r>
              <a:rPr lang="en-US" dirty="0" smtClean="0"/>
              <a:t>the one we saw earlier</a:t>
            </a:r>
          </a:p>
          <a:p>
            <a:pPr lvl="1"/>
            <a:r>
              <a:rPr lang="en-US" dirty="0" smtClean="0"/>
              <a:t>Doubly-linked list - nodes point to next &amp; previous</a:t>
            </a:r>
          </a:p>
          <a:p>
            <a:pPr lvl="1"/>
            <a:r>
              <a:rPr lang="en-US" dirty="0" smtClean="0"/>
              <a:t>Circular Doubly-linked list - nodes form a circular chain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96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of liked list data structure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ListADT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19810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9025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47447" y="3034902"/>
            <a:ext cx="3415307" cy="42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2"/>
          </p:cNvCxnSpPr>
          <p:nvPr/>
        </p:nvCxnSpPr>
        <p:spPr>
          <a:xfrm flipV="1">
            <a:off x="2947447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63801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00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377267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Supported:</a:t>
            </a:r>
          </a:p>
          <a:p>
            <a:pPr lvl="1"/>
            <a:r>
              <a:rPr lang="en-US" sz="2200" dirty="0" smtClean="0"/>
              <a:t>Add new element at the end</a:t>
            </a:r>
          </a:p>
          <a:p>
            <a:pPr lvl="1"/>
            <a:r>
              <a:rPr lang="en-US" sz="2200" dirty="0" smtClean="0"/>
              <a:t>Add new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 copy of an element</a:t>
            </a:r>
          </a:p>
          <a:p>
            <a:pPr lvl="1"/>
            <a:r>
              <a:rPr lang="en-US" sz="2200" dirty="0" smtClean="0"/>
              <a:t>Remove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all copies of an element </a:t>
            </a:r>
          </a:p>
          <a:p>
            <a:pPr lvl="1"/>
            <a:r>
              <a:rPr lang="en-US" sz="2200" dirty="0" smtClean="0"/>
              <a:t>Clear List</a:t>
            </a:r>
          </a:p>
          <a:p>
            <a:pPr lvl="1"/>
            <a:r>
              <a:rPr lang="en-US" sz="2200" dirty="0" smtClean="0"/>
              <a:t>Test for element membership</a:t>
            </a:r>
          </a:p>
          <a:p>
            <a:pPr lvl="1"/>
            <a:r>
              <a:rPr lang="en-US" sz="2200" dirty="0" smtClean="0"/>
              <a:t>Get List size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Get first element in List</a:t>
            </a:r>
          </a:p>
          <a:p>
            <a:pPr lvl="1"/>
            <a:r>
              <a:rPr lang="en-US" dirty="0" smtClean="0"/>
              <a:t>Get last element in List</a:t>
            </a:r>
          </a:p>
          <a:p>
            <a:pPr lvl="1"/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Get first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Get last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/>
              <a:t>if empty</a:t>
            </a:r>
          </a:p>
          <a:p>
            <a:pPr lvl="1"/>
            <a:r>
              <a:rPr lang="en-US" dirty="0" smtClean="0"/>
              <a:t>Iterate </a:t>
            </a:r>
            <a:r>
              <a:rPr lang="en-US" dirty="0"/>
              <a:t>over all stored values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/>
          </a:bodyPr>
          <a:lstStyle/>
          <a:p>
            <a:r>
              <a:rPr lang="en-US" dirty="0" smtClean="0"/>
              <a:t>Adding </a:t>
            </a:r>
            <a:r>
              <a:rPr lang="en-US" dirty="0" err="1" smtClean="0"/>
              <a:t>Apu</a:t>
            </a:r>
            <a:r>
              <a:rPr lang="en-US" dirty="0" smtClean="0"/>
              <a:t> to List L</a:t>
            </a:r>
          </a:p>
          <a:p>
            <a:pPr lvl="1"/>
            <a:r>
              <a:rPr lang="en-US" dirty="0" smtClean="0"/>
              <a:t>Append to the end of list</a:t>
            </a:r>
          </a:p>
          <a:p>
            <a:r>
              <a:rPr lang="en-US" dirty="0" smtClean="0"/>
              <a:t>Add a new node to the end of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46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3866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07267" y="1778001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8667" y="1778002"/>
            <a:ext cx="1041400" cy="778932"/>
            <a:chOff x="3462867" y="4148668"/>
            <a:chExt cx="1041400" cy="778932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232400" y="1786470"/>
            <a:ext cx="1193800" cy="778932"/>
            <a:chOff x="6587067" y="4148670"/>
            <a:chExt cx="1193800" cy="778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5" name="Rectangle 2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63865" y="17695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74333" y="1778001"/>
            <a:ext cx="1041400" cy="778932"/>
            <a:chOff x="2142067" y="5037668"/>
            <a:chExt cx="1041400" cy="7789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2" name="Rectangle 31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1878421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3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3276599" y="2641599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3217334" y="3369734"/>
            <a:ext cx="1041400" cy="778932"/>
            <a:chOff x="3462867" y="4148668"/>
            <a:chExt cx="1041400" cy="778932"/>
          </a:xfrm>
          <a:effectLst/>
        </p:grpSpPr>
        <p:sp>
          <p:nvSpPr>
            <p:cNvPr id="37" name="Rectangle 3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258734" y="3369735"/>
            <a:ext cx="1041400" cy="778932"/>
            <a:chOff x="3462867" y="4148668"/>
            <a:chExt cx="1041400" cy="778932"/>
          </a:xfrm>
          <a:effectLst/>
        </p:grpSpPr>
        <p:sp>
          <p:nvSpPr>
            <p:cNvPr id="41" name="Rectangle 4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5342467" y="33782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342467" y="37676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5655733" y="3767669"/>
            <a:ext cx="880534" cy="313264"/>
            <a:chOff x="5655733" y="3767669"/>
            <a:chExt cx="880534" cy="313264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1373932" y="33612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84400" y="3369734"/>
            <a:ext cx="1041400" cy="778932"/>
            <a:chOff x="2142067" y="5037668"/>
            <a:chExt cx="1041400" cy="778932"/>
          </a:xfrm>
        </p:grpSpPr>
        <p:grpSp>
          <p:nvGrpSpPr>
            <p:cNvPr id="54" name="Group 53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7668082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4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3386666" y="4233332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073399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6722535" y="4605869"/>
            <a:ext cx="1193800" cy="778932"/>
            <a:chOff x="6587067" y="4148670"/>
            <a:chExt cx="1193800" cy="778932"/>
          </a:xfrm>
        </p:grpSpPr>
        <p:grpSp>
          <p:nvGrpSpPr>
            <p:cNvPr id="67" name="Group 66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71" name="Rectangle 70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Apu</a:t>
                </a:r>
                <a:endParaRPr lang="en-US" dirty="0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" name="Straight Arrow Connector 72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Straight Connector 67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Arrow Connector 75"/>
          <p:cNvCxnSpPr>
            <a:endCxn id="71" idx="1"/>
          </p:cNvCxnSpPr>
          <p:nvPr/>
        </p:nvCxnSpPr>
        <p:spPr>
          <a:xfrm>
            <a:off x="5655733" y="3962402"/>
            <a:ext cx="1066802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434667" y="5571067"/>
            <a:ext cx="2111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a new node</a:t>
            </a:r>
          </a:p>
          <a:p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 err="1" smtClean="0"/>
              <a:t>Apu</a:t>
            </a:r>
            <a:r>
              <a:rPr lang="en-US" dirty="0" smtClean="0"/>
              <a:t> as its value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917267" y="3395133"/>
            <a:ext cx="1505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make </a:t>
            </a:r>
          </a:p>
          <a:p>
            <a:r>
              <a:rPr lang="en-US" dirty="0"/>
              <a:t>n</a:t>
            </a:r>
            <a:r>
              <a:rPr lang="en-US" dirty="0" smtClean="0"/>
              <a:t>ew node last</a:t>
            </a:r>
          </a:p>
          <a:p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749567" y="1590553"/>
            <a:ext cx="1606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L.add</a:t>
            </a:r>
            <a:r>
              <a:rPr lang="en-US" sz="2000" dirty="0" smtClean="0"/>
              <a:t>(“</a:t>
            </a:r>
            <a:r>
              <a:rPr lang="en-US" sz="2000" dirty="0" err="1" smtClean="0"/>
              <a:t>Apu</a:t>
            </a:r>
            <a:r>
              <a:rPr lang="en-US" sz="2000" dirty="0" smtClean="0"/>
              <a:t>”);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253068" y="1312334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3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422401" y="4724400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2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Key idea: Go to end of list and add new node</a:t>
            </a:r>
          </a:p>
          <a:p>
            <a:pPr lvl="1"/>
            <a:r>
              <a:rPr lang="en-US" dirty="0" smtClean="0"/>
              <a:t>End of list is node with next reference set to null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Operation is O(n), n = length of list</a:t>
            </a:r>
          </a:p>
          <a:p>
            <a:pPr lvl="1"/>
            <a:r>
              <a:rPr lang="en-US" dirty="0" smtClean="0"/>
              <a:t>Can be made O(1) by having dummy tail</a:t>
            </a:r>
          </a:p>
          <a:p>
            <a:pPr lvl="2"/>
            <a:r>
              <a:rPr lang="en-US" dirty="0" smtClean="0"/>
              <a:t>Points to last element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49601" y="1913469"/>
            <a:ext cx="1041400" cy="778932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191001" y="1913470"/>
            <a:ext cx="1041400" cy="778932"/>
            <a:chOff x="3462867" y="4148668"/>
            <a:chExt cx="1041400" cy="778932"/>
          </a:xfrm>
          <a:effectLst/>
        </p:grpSpPr>
        <p:sp>
          <p:nvSpPr>
            <p:cNvPr id="12" name="Rectangle 1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32401" y="1913469"/>
            <a:ext cx="1041400" cy="778932"/>
            <a:chOff x="3462867" y="4148668"/>
            <a:chExt cx="1041400" cy="778932"/>
          </a:xfrm>
          <a:effectLst/>
        </p:grpSpPr>
        <p:sp>
          <p:nvSpPr>
            <p:cNvPr id="16" name="Rectangle 1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273801" y="1913471"/>
            <a:ext cx="1193800" cy="778932"/>
            <a:chOff x="6587067" y="4148670"/>
            <a:chExt cx="1193800" cy="778932"/>
          </a:xfrm>
        </p:grpSpPr>
        <p:grpSp>
          <p:nvGrpSpPr>
            <p:cNvPr id="20" name="Group 1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4" name="Rectangle 2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Apu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306199" y="19050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116667" y="1913469"/>
            <a:ext cx="1041400" cy="778932"/>
            <a:chOff x="2142067" y="5037668"/>
            <a:chExt cx="1041400" cy="778932"/>
          </a:xfrm>
        </p:grpSpPr>
        <p:grpSp>
          <p:nvGrpSpPr>
            <p:cNvPr id="29" name="Group 28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1" name="Rectangle 30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8121645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2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3318933" y="2794001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56000" y="1380068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922868" y="2844801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09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</a:t>
            </a:r>
            <a:r>
              <a:rPr lang="en-US" dirty="0"/>
              <a:t>l</a:t>
            </a:r>
            <a:r>
              <a:rPr lang="en-US" dirty="0" smtClean="0"/>
              <a:t>inked </a:t>
            </a:r>
            <a:r>
              <a:rPr lang="en-US" dirty="0"/>
              <a:t>l</a:t>
            </a:r>
            <a:r>
              <a:rPr lang="en-US" dirty="0" smtClean="0"/>
              <a:t>ist data structure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of linked </a:t>
            </a:r>
            <a:r>
              <a:rPr lang="en-US" dirty="0"/>
              <a:t>l</a:t>
            </a:r>
            <a:r>
              <a:rPr lang="en-US" dirty="0" smtClean="0"/>
              <a:t>ist data structure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a </a:t>
            </a:r>
            <a:r>
              <a:rPr lang="en-US" dirty="0"/>
              <a:t>l</a:t>
            </a:r>
            <a:r>
              <a:rPr lang="en-US" dirty="0" smtClean="0"/>
              <a:t>inked </a:t>
            </a:r>
            <a:r>
              <a:rPr lang="en-US" dirty="0"/>
              <a:t>l</a:t>
            </a:r>
            <a:r>
              <a:rPr lang="en-US" dirty="0" smtClean="0"/>
              <a:t>ist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471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Adding Mel to List L at position </a:t>
            </a:r>
            <a:r>
              <a:rPr lang="en-US" dirty="0"/>
              <a:t>1</a:t>
            </a:r>
            <a:endParaRPr lang="en-US" dirty="0" smtClean="0"/>
          </a:p>
          <a:p>
            <a:pPr lvl="1"/>
            <a:r>
              <a:rPr lang="en-US" dirty="0" smtClean="0"/>
              <a:t>Moves everyone one position down</a:t>
            </a:r>
          </a:p>
          <a:p>
            <a:pPr lvl="1"/>
            <a:r>
              <a:rPr lang="en-US" dirty="0" smtClean="0"/>
              <a:t>Valid insert positions are [0, </a:t>
            </a:r>
            <a:r>
              <a:rPr lang="en-US" dirty="0" err="1" smtClean="0"/>
              <a:t>currentSize</a:t>
            </a:r>
            <a:r>
              <a:rPr lang="en-US" dirty="0" smtClean="0"/>
              <a:t>];</a:t>
            </a:r>
          </a:p>
          <a:p>
            <a:pPr lvl="2"/>
            <a:r>
              <a:rPr lang="en-US" dirty="0" smtClean="0"/>
              <a:t>Inserting at </a:t>
            </a:r>
            <a:r>
              <a:rPr lang="en-US" dirty="0" err="1" smtClean="0"/>
              <a:t>currentSize</a:t>
            </a:r>
            <a:r>
              <a:rPr lang="en-US" dirty="0" smtClean="0"/>
              <a:t> is the add() operation (“append”)</a:t>
            </a:r>
          </a:p>
          <a:p>
            <a:r>
              <a:rPr lang="en-US" dirty="0" smtClean="0"/>
              <a:t>Add new node at position </a:t>
            </a:r>
            <a:r>
              <a:rPr lang="en-US" dirty="0" err="1" smtClean="0"/>
              <a:t>i</a:t>
            </a:r>
            <a:r>
              <a:rPr lang="en-US" dirty="0" smtClean="0"/>
              <a:t> in the chain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68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(1, “Mel”);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7916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element at position i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07267" y="1778001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8667" y="1778002"/>
            <a:ext cx="1041400" cy="778932"/>
            <a:chOff x="3462867" y="4148668"/>
            <a:chExt cx="1041400" cy="778932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232400" y="1786470"/>
            <a:ext cx="1193800" cy="778932"/>
            <a:chOff x="6587067" y="4148670"/>
            <a:chExt cx="1193800" cy="778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5" name="Rectangle 2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63865" y="17695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74333" y="1778001"/>
            <a:ext cx="1041400" cy="778932"/>
            <a:chOff x="2142067" y="5037668"/>
            <a:chExt cx="1041400" cy="7789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2" name="Rectangle 31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9588701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2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3276599" y="2641599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17334" y="33697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217334" y="37592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530600" y="3945466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4258734" y="3369735"/>
            <a:ext cx="1041400" cy="778932"/>
            <a:chOff x="3462867" y="4148668"/>
            <a:chExt cx="1041400" cy="778932"/>
          </a:xfrm>
          <a:effectLst/>
        </p:grpSpPr>
        <p:sp>
          <p:nvSpPr>
            <p:cNvPr id="41" name="Rectangle 4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5342467" y="33782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342467" y="37676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5655733" y="3767669"/>
            <a:ext cx="880534" cy="313264"/>
            <a:chOff x="5655733" y="3767669"/>
            <a:chExt cx="880534" cy="313264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1373932" y="33612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84400" y="3369734"/>
            <a:ext cx="1041400" cy="778932"/>
            <a:chOff x="2142067" y="5037668"/>
            <a:chExt cx="1041400" cy="778932"/>
          </a:xfrm>
        </p:grpSpPr>
        <p:grpSp>
          <p:nvGrpSpPr>
            <p:cNvPr id="54" name="Group 53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4371993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3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3386666" y="4233332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073399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657601" y="51138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Mel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3657601" y="55033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970867" y="5503335"/>
            <a:ext cx="880534" cy="313264"/>
            <a:chOff x="4131734" y="5477935"/>
            <a:chExt cx="880534" cy="313264"/>
          </a:xfrm>
        </p:grpSpPr>
        <p:cxnSp>
          <p:nvCxnSpPr>
            <p:cNvPr id="73" name="Straight Arrow Connector 72"/>
            <p:cNvCxnSpPr/>
            <p:nvPr/>
          </p:nvCxnSpPr>
          <p:spPr>
            <a:xfrm>
              <a:off x="4131734" y="5664201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859868" y="5477935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927601" y="5516032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012268" y="5545665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5054600" y="5664201"/>
            <a:ext cx="2100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a new node</a:t>
            </a:r>
          </a:p>
          <a:p>
            <a:r>
              <a:rPr lang="en-US" dirty="0"/>
              <a:t>w</a:t>
            </a:r>
            <a:r>
              <a:rPr lang="en-US" dirty="0" smtClean="0"/>
              <a:t>ith Mel as its value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863600" y="5198534"/>
            <a:ext cx="2182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make new node</a:t>
            </a:r>
          </a:p>
          <a:p>
            <a:r>
              <a:rPr lang="en-US" dirty="0" smtClean="0"/>
              <a:t>Element at position 1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512500" y="1658286"/>
            <a:ext cx="1846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L.add</a:t>
            </a:r>
            <a:r>
              <a:rPr lang="en-US" sz="2000" dirty="0" smtClean="0"/>
              <a:t>(1, “Mel”);</a:t>
            </a:r>
            <a:endParaRPr lang="en-US" sz="2000" dirty="0"/>
          </a:p>
        </p:txBody>
      </p:sp>
      <p:cxnSp>
        <p:nvCxnSpPr>
          <p:cNvPr id="77" name="Straight Arrow Connector 76"/>
          <p:cNvCxnSpPr>
            <a:endCxn id="42" idx="2"/>
          </p:cNvCxnSpPr>
          <p:nvPr/>
        </p:nvCxnSpPr>
        <p:spPr>
          <a:xfrm flipV="1">
            <a:off x="4284133" y="4148667"/>
            <a:ext cx="287868" cy="14308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38" idx="2"/>
          </p:cNvCxnSpPr>
          <p:nvPr/>
        </p:nvCxnSpPr>
        <p:spPr>
          <a:xfrm>
            <a:off x="3530601" y="4148666"/>
            <a:ext cx="203199" cy="9144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48734" y="43264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9534" y="2607733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7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82" grpId="0"/>
      <p:bldP spid="83" grpId="0"/>
      <p:bldP spid="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at position I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Key idea: </a:t>
            </a:r>
          </a:p>
          <a:p>
            <a:pPr lvl="1"/>
            <a:r>
              <a:rPr lang="en-US" dirty="0" smtClean="0"/>
              <a:t>Go to element at position i-1</a:t>
            </a:r>
          </a:p>
          <a:p>
            <a:pPr lvl="1"/>
            <a:r>
              <a:rPr lang="en-US" dirty="0" smtClean="0"/>
              <a:t>Insert new node as its successor</a:t>
            </a:r>
          </a:p>
          <a:p>
            <a:pPr lvl="1"/>
            <a:r>
              <a:rPr lang="en-US" dirty="0" smtClean="0"/>
              <a:t>Make new node success be the successor of element i-1</a:t>
            </a:r>
          </a:p>
          <a:p>
            <a:pPr lvl="1"/>
            <a:r>
              <a:rPr lang="en-US" dirty="0" smtClean="0"/>
              <a:t>Increment current size</a:t>
            </a:r>
          </a:p>
          <a:p>
            <a:pPr lvl="1"/>
            <a:r>
              <a:rPr lang="en-US" dirty="0" smtClean="0"/>
              <a:t>Need to consider two special cases</a:t>
            </a:r>
          </a:p>
          <a:p>
            <a:pPr lvl="2"/>
            <a:r>
              <a:rPr lang="en-US" dirty="0" smtClean="0"/>
              <a:t>Insert at 0 (no element before it)</a:t>
            </a:r>
          </a:p>
          <a:p>
            <a:pPr lvl="2"/>
            <a:r>
              <a:rPr lang="en-US" dirty="0" smtClean="0"/>
              <a:t>Insert at </a:t>
            </a:r>
            <a:r>
              <a:rPr lang="en-US" dirty="0" err="1" smtClean="0"/>
              <a:t>currentSize</a:t>
            </a:r>
            <a:r>
              <a:rPr lang="en-US" dirty="0" smtClean="0"/>
              <a:t> (call add())</a:t>
            </a:r>
          </a:p>
          <a:p>
            <a:r>
              <a:rPr lang="en-US" dirty="0" smtClean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49601" y="1913469"/>
            <a:ext cx="1041400" cy="778932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191001" y="1913470"/>
            <a:ext cx="1041400" cy="778932"/>
            <a:chOff x="3462867" y="4148668"/>
            <a:chExt cx="1041400" cy="778932"/>
          </a:xfrm>
          <a:effectLst/>
        </p:grpSpPr>
        <p:sp>
          <p:nvSpPr>
            <p:cNvPr id="12" name="Rectangle 1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32401" y="1913469"/>
            <a:ext cx="1041400" cy="778932"/>
            <a:chOff x="3462867" y="4148668"/>
            <a:chExt cx="1041400" cy="778932"/>
          </a:xfrm>
          <a:effectLst/>
        </p:grpSpPr>
        <p:sp>
          <p:nvSpPr>
            <p:cNvPr id="16" name="Rectangle 1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273801" y="1913471"/>
            <a:ext cx="1193800" cy="778932"/>
            <a:chOff x="6587067" y="4148670"/>
            <a:chExt cx="1193800" cy="778932"/>
          </a:xfrm>
        </p:grpSpPr>
        <p:grpSp>
          <p:nvGrpSpPr>
            <p:cNvPr id="20" name="Group 1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4" name="Rectangle 2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306199" y="19050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116667" y="1913469"/>
            <a:ext cx="1041400" cy="778932"/>
            <a:chOff x="2142067" y="5037668"/>
            <a:chExt cx="1041400" cy="778932"/>
          </a:xfrm>
        </p:grpSpPr>
        <p:grpSp>
          <p:nvGrpSpPr>
            <p:cNvPr id="29" name="Group 28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1" name="Rectangle 30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949098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8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3318933" y="2794001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56000" y="1380068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21267" y="28024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32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Ned from List L</a:t>
            </a:r>
          </a:p>
          <a:p>
            <a:pPr lvl="1"/>
            <a:r>
              <a:rPr lang="en-US" dirty="0" smtClean="0"/>
              <a:t>First find </a:t>
            </a:r>
            <a:r>
              <a:rPr lang="en-US" b="1" dirty="0" smtClean="0"/>
              <a:t>first copy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b="1" dirty="0" smtClean="0"/>
              <a:t>Keeps relative order</a:t>
            </a:r>
          </a:p>
          <a:p>
            <a:pPr lvl="1"/>
            <a:r>
              <a:rPr lang="en-US" dirty="0" smtClean="0"/>
              <a:t>Special case: erase last one </a:t>
            </a:r>
            <a:r>
              <a:rPr lang="en-US" dirty="0"/>
              <a:t>(no successors)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84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5842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07267" y="1778001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8667" y="1778002"/>
            <a:ext cx="1041400" cy="778932"/>
            <a:chOff x="3462867" y="4148668"/>
            <a:chExt cx="1041400" cy="778932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232400" y="1786470"/>
            <a:ext cx="1193800" cy="778932"/>
            <a:chOff x="6587067" y="4148670"/>
            <a:chExt cx="1193800" cy="778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5" name="Rectangle 2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63865" y="17695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74333" y="1778001"/>
            <a:ext cx="1041400" cy="778932"/>
            <a:chOff x="2142067" y="5037668"/>
            <a:chExt cx="1041400" cy="7789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2" name="Rectangle 31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1651288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1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3276599" y="2641599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17334" y="33697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217334" y="37592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530600" y="3945466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4258734" y="3369735"/>
            <a:ext cx="1041400" cy="778932"/>
            <a:chOff x="3462867" y="4148668"/>
            <a:chExt cx="1041400" cy="778932"/>
          </a:xfrm>
          <a:effectLst/>
        </p:grpSpPr>
        <p:sp>
          <p:nvSpPr>
            <p:cNvPr id="41" name="Rectangle 4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5342467" y="3378203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342467" y="37676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5655733" y="3767669"/>
            <a:ext cx="880534" cy="313264"/>
            <a:chOff x="5655733" y="3767669"/>
            <a:chExt cx="880534" cy="313264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5655733" y="3953935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383867" y="3767669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451600" y="3805766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536267" y="3835399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1373932" y="33612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84400" y="3369734"/>
            <a:ext cx="1041400" cy="778932"/>
            <a:chOff x="2142067" y="5037668"/>
            <a:chExt cx="1041400" cy="778932"/>
          </a:xfrm>
        </p:grpSpPr>
        <p:grpSp>
          <p:nvGrpSpPr>
            <p:cNvPr id="54" name="Group 53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044960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2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3386666" y="4233332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073399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651000" y="4766734"/>
            <a:ext cx="2582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find the </a:t>
            </a:r>
            <a:r>
              <a:rPr lang="en-US" dirty="0" err="1" smtClean="0"/>
              <a:t>predeccesor</a:t>
            </a:r>
            <a:endParaRPr lang="en-US" dirty="0"/>
          </a:p>
          <a:p>
            <a:r>
              <a:rPr lang="en-US" dirty="0" smtClean="0"/>
              <a:t>of “Ned” which is “</a:t>
            </a:r>
            <a:r>
              <a:rPr lang="en-US" dirty="0" err="1" smtClean="0"/>
              <a:t>Jil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080000" y="4893734"/>
            <a:ext cx="325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Now, deviate next to point to</a:t>
            </a:r>
          </a:p>
          <a:p>
            <a:r>
              <a:rPr lang="en-US" dirty="0" smtClean="0"/>
              <a:t>successor of “Ned” which is Moe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512500" y="1658286"/>
            <a:ext cx="202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L.remove</a:t>
            </a:r>
            <a:r>
              <a:rPr lang="en-US" sz="2000" dirty="0" smtClean="0"/>
              <a:t>(“Ned”);</a:t>
            </a:r>
            <a:endParaRPr lang="en-US" sz="20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3429000" y="4165599"/>
            <a:ext cx="2150533" cy="635001"/>
            <a:chOff x="3429000" y="4165599"/>
            <a:chExt cx="2150533" cy="635001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3429001" y="4165599"/>
              <a:ext cx="16932" cy="618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429000" y="4766733"/>
              <a:ext cx="2142067" cy="25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 flipV="1">
              <a:off x="5562600" y="4207933"/>
              <a:ext cx="16933" cy="5926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/>
          <p:cNvSpPr/>
          <p:nvPr/>
        </p:nvSpPr>
        <p:spPr>
          <a:xfrm>
            <a:off x="5144575" y="5725067"/>
            <a:ext cx="2393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Finally set target to null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12800" y="25992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70467" y="4258733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25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Key idea: </a:t>
            </a:r>
          </a:p>
          <a:p>
            <a:pPr lvl="1"/>
            <a:r>
              <a:rPr lang="en-US" dirty="0" smtClean="0"/>
              <a:t>Go to node that is predecessor of target </a:t>
            </a:r>
          </a:p>
          <a:p>
            <a:pPr lvl="1"/>
            <a:r>
              <a:rPr lang="en-US" dirty="0" smtClean="0"/>
              <a:t>Set next of predecessor become the next of target</a:t>
            </a:r>
          </a:p>
          <a:p>
            <a:pPr lvl="1"/>
            <a:r>
              <a:rPr lang="en-US" dirty="0" smtClean="0"/>
              <a:t>Set value at target and target itself to null</a:t>
            </a:r>
          </a:p>
          <a:p>
            <a:pPr lvl="1"/>
            <a:r>
              <a:rPr lang="en-US" dirty="0" smtClean="0"/>
              <a:t>Decrement current size</a:t>
            </a:r>
          </a:p>
          <a:p>
            <a:pPr lvl="1"/>
            <a:r>
              <a:rPr lang="en-US" dirty="0" smtClean="0"/>
              <a:t>Note: Removing first element has header has predecessor</a:t>
            </a:r>
          </a:p>
          <a:p>
            <a:r>
              <a:rPr lang="en-US" dirty="0" smtClean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49601" y="1913469"/>
            <a:ext cx="1041400" cy="778932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199468" y="1930404"/>
            <a:ext cx="1193800" cy="778932"/>
            <a:chOff x="6587067" y="4148670"/>
            <a:chExt cx="1193800" cy="778932"/>
          </a:xfrm>
        </p:grpSpPr>
        <p:grpSp>
          <p:nvGrpSpPr>
            <p:cNvPr id="20" name="Group 1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4" name="Rectangle 2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306199" y="1905004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116667" y="1913469"/>
            <a:ext cx="1041400" cy="778932"/>
            <a:chOff x="2142067" y="5037668"/>
            <a:chExt cx="1041400" cy="778932"/>
          </a:xfrm>
        </p:grpSpPr>
        <p:grpSp>
          <p:nvGrpSpPr>
            <p:cNvPr id="29" name="Group 28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1" name="Rectangle 30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7754429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0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3318933" y="2794001"/>
            <a:ext cx="1837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56000" y="1380068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622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element at position 2</a:t>
            </a:r>
          </a:p>
          <a:p>
            <a:pPr lvl="1"/>
            <a:r>
              <a:rPr lang="en-US" dirty="0" smtClean="0"/>
              <a:t>Position must be in range [0, currentSize-1]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dirty="0" smtClean="0"/>
              <a:t>Keeps relative order</a:t>
            </a:r>
          </a:p>
          <a:p>
            <a:pPr lvl="1"/>
            <a:r>
              <a:rPr lang="en-US" dirty="0" smtClean="0"/>
              <a:t>Special case: erase last one (no successors)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(2);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297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07267" y="1778001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8667" y="1778002"/>
            <a:ext cx="1041400" cy="778932"/>
            <a:chOff x="3462867" y="4148668"/>
            <a:chExt cx="1041400" cy="778932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383867" y="1811870"/>
            <a:ext cx="1193800" cy="778932"/>
            <a:chOff x="6587067" y="4148670"/>
            <a:chExt cx="1193800" cy="778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5" name="Rectangle 2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63865" y="17695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74333" y="1778001"/>
            <a:ext cx="1041400" cy="778932"/>
            <a:chOff x="2142067" y="5037668"/>
            <a:chExt cx="1041400" cy="7789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2" name="Rectangle 31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2126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2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3276599" y="2641599"/>
            <a:ext cx="392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  3   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217334" y="33697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217334" y="37592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530600" y="3945466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258734" y="33697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258734" y="37592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572000" y="3945467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409267" y="3335869"/>
            <a:ext cx="1193800" cy="778932"/>
            <a:chOff x="5342467" y="3378203"/>
            <a:chExt cx="1193800" cy="778932"/>
          </a:xfrm>
        </p:grpSpPr>
        <p:sp>
          <p:nvSpPr>
            <p:cNvPr id="49" name="Rectangle 48"/>
            <p:cNvSpPr/>
            <p:nvPr/>
          </p:nvSpPr>
          <p:spPr>
            <a:xfrm>
              <a:off x="5342467" y="3378203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342467" y="3767669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5655733" y="3767669"/>
              <a:ext cx="880534" cy="313264"/>
              <a:chOff x="5655733" y="3767669"/>
              <a:chExt cx="880534" cy="313264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>
                <a:off x="5655733" y="3953935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6383867" y="3767669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451600" y="3805766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6536267" y="3835399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TextBox 51"/>
          <p:cNvSpPr txBox="1"/>
          <p:nvPr/>
        </p:nvSpPr>
        <p:spPr>
          <a:xfrm>
            <a:off x="1373932" y="33612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84400" y="3369734"/>
            <a:ext cx="1041400" cy="778932"/>
            <a:chOff x="2142067" y="5037668"/>
            <a:chExt cx="1041400" cy="778932"/>
          </a:xfrm>
        </p:grpSpPr>
        <p:grpSp>
          <p:nvGrpSpPr>
            <p:cNvPr id="54" name="Group 53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257425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3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3386666" y="4233332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3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073399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651000" y="4766734"/>
            <a:ext cx="2582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find the </a:t>
            </a:r>
            <a:r>
              <a:rPr lang="en-US" dirty="0" err="1" smtClean="0"/>
              <a:t>predeccesor</a:t>
            </a:r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f 2 which is 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080000" y="4893734"/>
            <a:ext cx="2987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Now, deviate next to point to</a:t>
            </a:r>
          </a:p>
          <a:p>
            <a:r>
              <a:rPr lang="en-US" dirty="0" smtClean="0"/>
              <a:t>successor of 2 which is 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487100" y="1319620"/>
            <a:ext cx="172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L.remove</a:t>
            </a:r>
            <a:r>
              <a:rPr lang="en-US" sz="2000" dirty="0" smtClean="0"/>
              <a:t>(“2”);</a:t>
            </a:r>
            <a:endParaRPr lang="en-US" sz="20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4631266" y="4174066"/>
            <a:ext cx="2150533" cy="635001"/>
            <a:chOff x="3429000" y="4165599"/>
            <a:chExt cx="2150533" cy="635001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3429001" y="4165599"/>
              <a:ext cx="16932" cy="618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429000" y="4766733"/>
              <a:ext cx="2142067" cy="25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 flipV="1">
              <a:off x="5562600" y="4207933"/>
              <a:ext cx="16933" cy="5926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/>
          <p:cNvSpPr/>
          <p:nvPr/>
        </p:nvSpPr>
        <p:spPr>
          <a:xfrm>
            <a:off x="5144575" y="5725067"/>
            <a:ext cx="2393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Finally set target to null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198533" y="1803402"/>
            <a:ext cx="1041400" cy="778932"/>
            <a:chOff x="3462867" y="4148668"/>
            <a:chExt cx="1041400" cy="778932"/>
          </a:xfrm>
          <a:effectLst/>
        </p:grpSpPr>
        <p:sp>
          <p:nvSpPr>
            <p:cNvPr id="64" name="Rectangle 63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350933" y="3386668"/>
            <a:ext cx="1041400" cy="778932"/>
            <a:chOff x="3462867" y="4148668"/>
            <a:chExt cx="1041400" cy="778932"/>
          </a:xfrm>
          <a:effectLst/>
        </p:grpSpPr>
        <p:sp>
          <p:nvSpPr>
            <p:cNvPr id="69" name="Rectangle 6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1742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(3)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57200" y="3242733"/>
            <a:ext cx="8229600" cy="293423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Key idea: </a:t>
            </a:r>
          </a:p>
          <a:p>
            <a:pPr lvl="1"/>
            <a:r>
              <a:rPr lang="en-US" dirty="0" smtClean="0"/>
              <a:t>Go to node that is predecessor of target </a:t>
            </a:r>
          </a:p>
          <a:p>
            <a:pPr lvl="1"/>
            <a:r>
              <a:rPr lang="en-US" dirty="0" smtClean="0"/>
              <a:t>Set next of predecessor become the next of target</a:t>
            </a:r>
          </a:p>
          <a:p>
            <a:pPr lvl="1"/>
            <a:r>
              <a:rPr lang="en-US" dirty="0" smtClean="0"/>
              <a:t>Set value at target and target itself to null</a:t>
            </a:r>
          </a:p>
          <a:p>
            <a:pPr lvl="1"/>
            <a:r>
              <a:rPr lang="en-US" dirty="0" smtClean="0"/>
              <a:t>Decrement current size</a:t>
            </a:r>
          </a:p>
          <a:p>
            <a:pPr lvl="1"/>
            <a:r>
              <a:rPr lang="en-US" dirty="0" smtClean="0"/>
              <a:t>Note: Removing element at 0 has header has predecessor</a:t>
            </a:r>
          </a:p>
          <a:p>
            <a:r>
              <a:rPr lang="en-US" dirty="0" smtClean="0"/>
              <a:t>Operation is O(n), n = length of list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556000" y="1320801"/>
            <a:ext cx="17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Resulting list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3107267" y="1871134"/>
            <a:ext cx="1041400" cy="778932"/>
            <a:chOff x="3462867" y="4148668"/>
            <a:chExt cx="1041400" cy="778932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148667" y="1871135"/>
            <a:ext cx="1041400" cy="778932"/>
            <a:chOff x="3462867" y="4148668"/>
            <a:chExt cx="1041400" cy="778932"/>
          </a:xfrm>
          <a:effectLst/>
        </p:grpSpPr>
        <p:sp>
          <p:nvSpPr>
            <p:cNvPr id="42" name="Rectangle 4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198534" y="1871136"/>
            <a:ext cx="1193800" cy="778932"/>
            <a:chOff x="6587067" y="4148670"/>
            <a:chExt cx="1193800" cy="778932"/>
          </a:xfrm>
        </p:grpSpPr>
        <p:grpSp>
          <p:nvGrpSpPr>
            <p:cNvPr id="46" name="Group 45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0" name="Rectangle 49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Connector 46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263865" y="18626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2074333" y="1871134"/>
            <a:ext cx="1041400" cy="778932"/>
            <a:chOff x="2142067" y="5037668"/>
            <a:chExt cx="1041400" cy="778932"/>
          </a:xfrm>
        </p:grpSpPr>
        <p:grpSp>
          <p:nvGrpSpPr>
            <p:cNvPr id="55" name="Group 54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7" name="Rectangle 56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6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939028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9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0" name="TextBox 59"/>
          <p:cNvSpPr txBox="1"/>
          <p:nvPr/>
        </p:nvSpPr>
        <p:spPr>
          <a:xfrm>
            <a:off x="3276599" y="2734732"/>
            <a:ext cx="392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</a:t>
            </a:r>
            <a:r>
              <a:rPr lang="en-US" dirty="0"/>
              <a:t>2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2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all copies of an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103256"/>
          </a:xfrm>
        </p:spPr>
        <p:txBody>
          <a:bodyPr>
            <a:normAutofit/>
          </a:bodyPr>
          <a:lstStyle/>
          <a:p>
            <a:r>
              <a:rPr lang="en-US" dirty="0" smtClean="0"/>
              <a:t>Remove all copies of Ned from List L</a:t>
            </a:r>
          </a:p>
          <a:p>
            <a:pPr lvl="1"/>
            <a:r>
              <a:rPr lang="en-US" dirty="0" smtClean="0"/>
              <a:t>Simply loop calling erase on element</a:t>
            </a:r>
          </a:p>
          <a:p>
            <a:pPr lvl="1"/>
            <a:r>
              <a:rPr lang="en-US" dirty="0" smtClean="0"/>
              <a:t>Complexity is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Can be made O(n)! Think about it!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208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L.removeAll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052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Introduce the concept of linked list</a:t>
            </a:r>
          </a:p>
          <a:p>
            <a:pPr lvl="1"/>
            <a:r>
              <a:rPr lang="en-US" dirty="0" smtClean="0"/>
              <a:t>List with fully dynamically allocated space</a:t>
            </a:r>
          </a:p>
          <a:p>
            <a:endParaRPr lang="en-US" dirty="0" smtClean="0"/>
          </a:p>
          <a:p>
            <a:r>
              <a:rPr lang="en-US" dirty="0" smtClean="0"/>
              <a:t>Discuss the advantages/disadvantages with respect to </a:t>
            </a:r>
            <a:r>
              <a:rPr lang="en-US" dirty="0" err="1" smtClean="0"/>
              <a:t>ArrayList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design and implementation of the linked list as a method to realize List ADT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list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1371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all elements from List</a:t>
            </a:r>
          </a:p>
          <a:p>
            <a:pPr lvl="1"/>
            <a:r>
              <a:rPr lang="en-US" dirty="0" smtClean="0"/>
              <a:t>Simply loop erasing element at position 0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currentSize</a:t>
            </a:r>
            <a:r>
              <a:rPr lang="en-US" dirty="0" smtClean="0"/>
              <a:t> to 0</a:t>
            </a:r>
          </a:p>
          <a:p>
            <a:pPr lvl="1"/>
            <a:r>
              <a:rPr lang="en-US" dirty="0" smtClean="0"/>
              <a:t>Complexity is O(n)</a:t>
            </a:r>
          </a:p>
          <a:p>
            <a:pPr lvl="2"/>
            <a:r>
              <a:rPr lang="en-US" dirty="0" smtClean="0"/>
              <a:t>Why? Think about it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998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L.clear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9548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925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Determine if element e is in the List</a:t>
            </a:r>
          </a:p>
          <a:p>
            <a:r>
              <a:rPr lang="en-US" dirty="0" smtClean="0"/>
              <a:t>Simply loop until element is found (if it is there)</a:t>
            </a:r>
          </a:p>
          <a:p>
            <a:r>
              <a:rPr lang="en-US" dirty="0" smtClean="0"/>
              <a:t>Complexity is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336095" y="3821668"/>
            <a:ext cx="1957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5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(“Amy”);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459488" y="3835638"/>
            <a:ext cx="61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4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Memberships Test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07267" y="1938868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8667" y="1938869"/>
            <a:ext cx="1041400" cy="778932"/>
            <a:chOff x="3462867" y="4148668"/>
            <a:chExt cx="1041400" cy="778932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383867" y="1972737"/>
            <a:ext cx="1193800" cy="778932"/>
            <a:chOff x="6587067" y="4148670"/>
            <a:chExt cx="1193800" cy="778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5" name="Rectangle 2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Moe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63865" y="1930403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74333" y="1938868"/>
            <a:ext cx="1041400" cy="778932"/>
            <a:chOff x="2142067" y="5037668"/>
            <a:chExt cx="1041400" cy="7789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2" name="Rectangle 31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5408015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4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3276599" y="2802466"/>
            <a:ext cx="392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  3   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158067" y="4682068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8067" y="50715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471333" y="5257800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199467" y="4682069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199467" y="5071535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512733" y="5257801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350000" y="4648203"/>
            <a:ext cx="1193800" cy="778932"/>
            <a:chOff x="5342467" y="3378203"/>
            <a:chExt cx="1193800" cy="778932"/>
          </a:xfrm>
        </p:grpSpPr>
        <p:sp>
          <p:nvSpPr>
            <p:cNvPr id="49" name="Rectangle 48"/>
            <p:cNvSpPr/>
            <p:nvPr/>
          </p:nvSpPr>
          <p:spPr>
            <a:xfrm>
              <a:off x="5342467" y="3378203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342467" y="3767669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5655733" y="3767669"/>
              <a:ext cx="880534" cy="313264"/>
              <a:chOff x="5655733" y="3767669"/>
              <a:chExt cx="880534" cy="313264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>
                <a:off x="5655733" y="3953935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6383867" y="3767669"/>
                <a:ext cx="0" cy="31326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451600" y="3805766"/>
                <a:ext cx="0" cy="1947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6536267" y="3835399"/>
                <a:ext cx="0" cy="1270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TextBox 51"/>
          <p:cNvSpPr txBox="1"/>
          <p:nvPr/>
        </p:nvSpPr>
        <p:spPr>
          <a:xfrm>
            <a:off x="1314665" y="4673603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25133" y="4682068"/>
            <a:ext cx="1041400" cy="778932"/>
            <a:chOff x="2142067" y="5037668"/>
            <a:chExt cx="1041400" cy="778932"/>
          </a:xfrm>
        </p:grpSpPr>
        <p:grpSp>
          <p:nvGrpSpPr>
            <p:cNvPr id="54" name="Group 53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6" name="Rectangle 55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7524452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5" name="Equation" r:id="rId5" imgW="165100" imgH="177800" progId="Equation.3">
                    <p:embed/>
                  </p:oleObj>
                </mc:Choice>
                <mc:Fallback>
                  <p:oleObj name="Equation" r:id="rId5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3234266" y="5613399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 3    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89000" y="3234266"/>
            <a:ext cx="7569200" cy="3386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487100" y="1480487"/>
            <a:ext cx="2095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L.contains</a:t>
            </a:r>
            <a:r>
              <a:rPr lang="en-US" sz="2000" dirty="0" smtClean="0"/>
              <a:t>(“</a:t>
            </a:r>
            <a:r>
              <a:rPr lang="en-US" sz="2000" dirty="0" err="1" smtClean="0"/>
              <a:t>Apu</a:t>
            </a:r>
            <a:r>
              <a:rPr lang="en-US" sz="2000" dirty="0" smtClean="0"/>
              <a:t>”);</a:t>
            </a:r>
            <a:endParaRPr lang="en-US" sz="20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5198533" y="1964269"/>
            <a:ext cx="1041400" cy="778932"/>
            <a:chOff x="3462867" y="4148668"/>
            <a:chExt cx="1041400" cy="778932"/>
          </a:xfrm>
          <a:effectLst/>
        </p:grpSpPr>
        <p:sp>
          <p:nvSpPr>
            <p:cNvPr id="64" name="Rectangle 63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291666" y="4699002"/>
            <a:ext cx="1041400" cy="778932"/>
            <a:chOff x="3462867" y="4148668"/>
            <a:chExt cx="1041400" cy="778932"/>
          </a:xfrm>
          <a:effectLst/>
        </p:grpSpPr>
        <p:sp>
          <p:nvSpPr>
            <p:cNvPr id="69" name="Rectangle 6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 flipH="1">
            <a:off x="3429000" y="1363134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4512733" y="13631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5537200" y="13631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11333" y="1176866"/>
            <a:ext cx="279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found at position 2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3496733" y="4055534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4580466" y="40555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5604933" y="40555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654800" y="4080935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7476066" y="4318001"/>
            <a:ext cx="8467" cy="524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715000" y="5994399"/>
            <a:ext cx="1943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not found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6427833" y="3385487"/>
            <a:ext cx="2146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L.contains</a:t>
            </a:r>
            <a:r>
              <a:rPr lang="en-US" sz="2000" dirty="0" smtClean="0"/>
              <a:t>(“Amy”);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956734" y="279399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083734" y="570653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0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3025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position of first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from start until element is found (if it is there)</a:t>
            </a:r>
          </a:p>
          <a:p>
            <a:pPr lvl="1"/>
            <a:r>
              <a:rPr lang="en-US" dirty="0" smtClean="0"/>
              <a:t>Stop when </a:t>
            </a:r>
            <a:r>
              <a:rPr lang="en-US" b="1" dirty="0" smtClean="0"/>
              <a:t>first</a:t>
            </a:r>
            <a:r>
              <a:rPr lang="en-US" dirty="0" smtClean="0"/>
              <a:t> copy is found and return its position within the array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505073" y="3827564"/>
            <a:ext cx="2054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200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60857" y="5161450"/>
            <a:ext cx="1989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1625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position of last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from start to end, save position of element each time is found (if it is there)</a:t>
            </a:r>
          </a:p>
          <a:p>
            <a:pPr lvl="1"/>
            <a:r>
              <a:rPr lang="en-US" dirty="0" smtClean="0"/>
              <a:t>At the end of loop, return the </a:t>
            </a:r>
            <a:r>
              <a:rPr lang="en-US" b="1" dirty="0" smtClean="0"/>
              <a:t>last</a:t>
            </a:r>
            <a:r>
              <a:rPr lang="en-US" dirty="0" smtClean="0"/>
              <a:t> position you saw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460793" y="3821668"/>
            <a:ext cx="201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6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80412" y="5161450"/>
            <a:ext cx="19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4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895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Get 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Traverse the list until you reach position I</a:t>
            </a:r>
          </a:p>
          <a:p>
            <a:pPr lvl="1"/>
            <a:r>
              <a:rPr lang="en-US" dirty="0" smtClean="0"/>
              <a:t>Return the value at that node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Linear access (</a:t>
            </a:r>
            <a:r>
              <a:rPr lang="en-US" dirty="0" err="1" smtClean="0"/>
              <a:t>ArrayList</a:t>
            </a:r>
            <a:r>
              <a:rPr lang="en-US" dirty="0" smtClean="0"/>
              <a:t> was O(1))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436533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00633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(1);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565975" y="4741825"/>
            <a:ext cx="1853090" cy="1999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82936" y="451519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(0);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50000" y="4143893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50000" y="4776183"/>
            <a:ext cx="36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Jil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472842" y="4994209"/>
            <a:ext cx="1853090" cy="559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366377" y="4942785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(5);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25932" y="541842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Invalid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9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2"/>
            <a:ext cx="8229600" cy="256045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Change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Traverse the list until you reach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Replace value field of node at position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Does not change the size of the List (it is a replacement)</a:t>
            </a:r>
          </a:p>
          <a:p>
            <a:pPr lvl="2"/>
            <a:r>
              <a:rPr lang="en-US" dirty="0" smtClean="0"/>
              <a:t>Different from add() at position I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L.size</a:t>
            </a:r>
            <a:r>
              <a:rPr lang="en-US" dirty="0" smtClean="0"/>
              <a:t>() (</a:t>
            </a:r>
            <a:r>
              <a:rPr lang="en-US" dirty="0" err="1" smtClean="0"/>
              <a:t>ArrayList</a:t>
            </a:r>
            <a:r>
              <a:rPr lang="en-US" dirty="0" smtClean="0"/>
              <a:t> was O(1))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4082339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4010631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766734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328068"/>
            <a:ext cx="1666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L.set</a:t>
            </a:r>
            <a:r>
              <a:rPr lang="en-US" dirty="0" smtClean="0"/>
              <a:t>(1, “Amy”);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9065" y="4123768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835923" y="4052060"/>
            <a:ext cx="1896533" cy="2088858"/>
            <a:chOff x="6714476" y="4337430"/>
            <a:chExt cx="1896533" cy="2088858"/>
          </a:xfrm>
        </p:grpSpPr>
        <p:sp>
          <p:nvSpPr>
            <p:cNvPr id="24" name="Rectangle 2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Amy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14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size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Empty list</a:t>
            </a:r>
          </a:p>
          <a:p>
            <a:pPr lvl="1"/>
            <a:r>
              <a:rPr lang="en-US" dirty="0" smtClean="0"/>
              <a:t>Check if list size is equal to 0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02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to iterate over elements </a:t>
            </a:r>
            <a:r>
              <a:rPr lang="en-US" smtClean="0"/>
              <a:t>inside list</a:t>
            </a:r>
            <a:endParaRPr lang="en-US" dirty="0" smtClean="0"/>
          </a:p>
          <a:p>
            <a:pPr lvl="1"/>
            <a:r>
              <a:rPr lang="en-US" dirty="0" smtClean="0"/>
              <a:t>To use them for whatever reason we need them</a:t>
            </a:r>
          </a:p>
          <a:p>
            <a:r>
              <a:rPr lang="en-US" dirty="0"/>
              <a:t>D</a:t>
            </a:r>
            <a:r>
              <a:rPr lang="en-US" dirty="0" smtClean="0"/>
              <a:t>one by making List iterable</a:t>
            </a:r>
          </a:p>
          <a:p>
            <a:pPr lvl="1"/>
            <a:r>
              <a:rPr lang="en-US" dirty="0" smtClean="0"/>
              <a:t>List interface extends Java Iterable interface</a:t>
            </a:r>
          </a:p>
          <a:p>
            <a:pPr lvl="1"/>
            <a:r>
              <a:rPr lang="en-US" dirty="0" smtClean="0"/>
              <a:t>Enables List to return an iterator</a:t>
            </a:r>
          </a:p>
          <a:p>
            <a:r>
              <a:rPr lang="en-US" dirty="0" smtClean="0"/>
              <a:t>How do we do this?</a:t>
            </a:r>
          </a:p>
          <a:p>
            <a:pPr lvl="1"/>
            <a:r>
              <a:rPr lang="en-US" dirty="0" smtClean="0"/>
              <a:t>Need to have an inner class that helps you iterate over List elements</a:t>
            </a:r>
          </a:p>
          <a:p>
            <a:pPr lvl="2"/>
            <a:r>
              <a:rPr lang="en-US" dirty="0" err="1" smtClean="0"/>
              <a:t>ListIterator</a:t>
            </a:r>
            <a:r>
              <a:rPr lang="en-US" dirty="0" smtClean="0"/>
              <a:t> class that implements Java Iterator interface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Lecture7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iterator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9009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Inner class with one field: reference to next node to visit in iteration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10467" y="3632201"/>
            <a:ext cx="1041400" cy="778932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351867" y="3632202"/>
            <a:ext cx="1041400" cy="778932"/>
            <a:chOff x="3462867" y="4148668"/>
            <a:chExt cx="1041400" cy="778932"/>
          </a:xfrm>
          <a:effectLst/>
        </p:grpSpPr>
        <p:sp>
          <p:nvSpPr>
            <p:cNvPr id="12" name="Rectangle 1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393267" y="3632201"/>
            <a:ext cx="1041400" cy="778932"/>
            <a:chOff x="3462867" y="4148668"/>
            <a:chExt cx="1041400" cy="778932"/>
          </a:xfrm>
          <a:effectLst/>
        </p:grpSpPr>
        <p:sp>
          <p:nvSpPr>
            <p:cNvPr id="16" name="Rectangle 1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434667" y="3632203"/>
            <a:ext cx="1193800" cy="778932"/>
            <a:chOff x="6587067" y="4148670"/>
            <a:chExt cx="1193800" cy="778932"/>
          </a:xfrm>
        </p:grpSpPr>
        <p:grpSp>
          <p:nvGrpSpPr>
            <p:cNvPr id="20" name="Group 19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24" name="Rectangle 23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277533" y="3632201"/>
            <a:ext cx="1041400" cy="778932"/>
            <a:chOff x="3462867" y="4148668"/>
            <a:chExt cx="1041400" cy="778932"/>
          </a:xfrm>
          <a:effectLst/>
        </p:grpSpPr>
        <p:sp>
          <p:nvSpPr>
            <p:cNvPr id="30" name="Rectangle 2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467065" y="36237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342611"/>
              </p:ext>
            </p:extLst>
          </p:nvPr>
        </p:nvGraphicFramePr>
        <p:xfrm>
          <a:off x="2448983" y="3704165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8983" y="3704165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76867" y="3318933"/>
            <a:ext cx="6731000" cy="16764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176869" y="4986867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515534" y="4563533"/>
            <a:ext cx="12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751667" y="4571999"/>
            <a:ext cx="301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85334" y="332739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236134" y="502919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176869" y="2413000"/>
            <a:ext cx="67310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16201" y="2675467"/>
            <a:ext cx="1104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nextNode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93066" y="2650067"/>
            <a:ext cx="584200" cy="389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endCxn id="8" idx="0"/>
          </p:cNvCxnSpPr>
          <p:nvPr/>
        </p:nvCxnSpPr>
        <p:spPr>
          <a:xfrm flipH="1">
            <a:off x="3623734" y="2878666"/>
            <a:ext cx="397933" cy="75353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2" idx="0"/>
          </p:cNvCxnSpPr>
          <p:nvPr/>
        </p:nvCxnSpPr>
        <p:spPr>
          <a:xfrm>
            <a:off x="4131735" y="2920999"/>
            <a:ext cx="533399" cy="71120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6" idx="0"/>
          </p:cNvCxnSpPr>
          <p:nvPr/>
        </p:nvCxnSpPr>
        <p:spPr>
          <a:xfrm>
            <a:off x="4157133" y="2878667"/>
            <a:ext cx="1549401" cy="753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4802" y="2446866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ListIterator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78602" y="4563533"/>
            <a:ext cx="1114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LinkedList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3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delete:</a:t>
            </a:r>
          </a:p>
          <a:p>
            <a:pPr lvl="1"/>
            <a:r>
              <a:rPr lang="en-US" dirty="0" smtClean="0"/>
              <a:t>unsupported</a:t>
            </a:r>
          </a:p>
          <a:p>
            <a:r>
              <a:rPr lang="en-US" dirty="0" err="1" smtClean="0"/>
              <a:t>hasNext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Test if </a:t>
            </a:r>
            <a:r>
              <a:rPr lang="en-US" dirty="0" err="1" smtClean="0"/>
              <a:t>nextNode</a:t>
            </a:r>
            <a:r>
              <a:rPr lang="en-US" dirty="0" smtClean="0"/>
              <a:t> is null</a:t>
            </a:r>
          </a:p>
          <a:p>
            <a:r>
              <a:rPr lang="en-US" dirty="0" smtClean="0"/>
              <a:t> next: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hasNext</a:t>
            </a:r>
            <a:endParaRPr lang="en-US" dirty="0"/>
          </a:p>
          <a:p>
            <a:pPr lvl="2"/>
            <a:r>
              <a:rPr lang="en-US" dirty="0" smtClean="0"/>
              <a:t>return value at node </a:t>
            </a:r>
          </a:p>
          <a:p>
            <a:pPr lvl="2"/>
            <a:r>
              <a:rPr lang="en-US" dirty="0" smtClean="0"/>
              <a:t>Set </a:t>
            </a:r>
            <a:r>
              <a:rPr lang="en-US" dirty="0" err="1" smtClean="0"/>
              <a:t>nextNode</a:t>
            </a:r>
            <a:r>
              <a:rPr lang="en-US" dirty="0" smtClean="0"/>
              <a:t> to be equal to </a:t>
            </a:r>
            <a:r>
              <a:rPr lang="en-US" dirty="0" err="1" smtClean="0"/>
              <a:t>nextNode.getNext</a:t>
            </a:r>
            <a:r>
              <a:rPr lang="en-US" dirty="0" smtClean="0"/>
              <a:t>()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Linked List </a:t>
            </a:r>
          </a:p>
          <a:p>
            <a:pPr lvl="1"/>
            <a:r>
              <a:rPr lang="en-US" dirty="0" smtClean="0"/>
              <a:t>Fully dynamic structure</a:t>
            </a:r>
          </a:p>
          <a:p>
            <a:pPr lvl="2"/>
            <a:r>
              <a:rPr lang="en-US" dirty="0" smtClean="0"/>
              <a:t>Allocates space as needed, no need to reallocate space</a:t>
            </a:r>
          </a:p>
          <a:p>
            <a:r>
              <a:rPr lang="en-US" dirty="0" smtClean="0"/>
              <a:t>Singly linked list</a:t>
            </a:r>
          </a:p>
          <a:p>
            <a:pPr lvl="1"/>
            <a:r>
              <a:rPr lang="en-US" dirty="0" smtClean="0"/>
              <a:t>Each node points to next element in the chain</a:t>
            </a:r>
          </a:p>
          <a:p>
            <a:r>
              <a:rPr lang="en-US" dirty="0" smtClean="0"/>
              <a:t>Tradeoff </a:t>
            </a:r>
          </a:p>
          <a:p>
            <a:pPr lvl="1"/>
            <a:r>
              <a:rPr lang="en-US" dirty="0" smtClean="0"/>
              <a:t>Add, get, and set are slower</a:t>
            </a:r>
          </a:p>
          <a:p>
            <a:pPr lvl="1"/>
            <a:r>
              <a:rPr lang="en-US" dirty="0" smtClean="0"/>
              <a:t>No need to re-allocate</a:t>
            </a:r>
          </a:p>
          <a:p>
            <a:pPr lvl="1"/>
            <a:r>
              <a:rPr lang="en-US" dirty="0" smtClean="0"/>
              <a:t>Small memory footprint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Introduction to the linked list data structure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8229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List:</a:t>
            </a:r>
          </a:p>
          <a:p>
            <a:pPr lvl="1"/>
            <a:r>
              <a:rPr lang="en-US" dirty="0" smtClean="0"/>
              <a:t>collection of things with notion of assigned position</a:t>
            </a:r>
          </a:p>
          <a:p>
            <a:pPr lvl="2"/>
            <a:r>
              <a:rPr lang="en-US" dirty="0" smtClean="0"/>
              <a:t>Order is given by position in list</a:t>
            </a:r>
          </a:p>
          <a:p>
            <a:pPr lvl="2"/>
            <a:r>
              <a:rPr lang="en-US" dirty="0" smtClean="0"/>
              <a:t>Element x is at position 0, element y is at position 1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allowed</a:t>
            </a:r>
          </a:p>
          <a:p>
            <a:pPr lvl="1"/>
            <a:r>
              <a:rPr lang="en-US" dirty="0" smtClean="0"/>
              <a:t>Mathematical term: finite sequence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45165" y="5962397"/>
            <a:ext cx="11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list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60849" y="5962397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names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77875" y="5962397"/>
            <a:ext cx="200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car brands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49866" y="4226076"/>
            <a:ext cx="1896533" cy="1670420"/>
            <a:chOff x="1049866" y="4131060"/>
            <a:chExt cx="1896533" cy="1670420"/>
          </a:xfrm>
        </p:grpSpPr>
        <p:sp>
          <p:nvSpPr>
            <p:cNvPr id="7" name="Rectangle 6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623733" y="4199467"/>
            <a:ext cx="1896533" cy="1670420"/>
            <a:chOff x="1049866" y="4131060"/>
            <a:chExt cx="1896533" cy="1670420"/>
          </a:xfrm>
        </p:grpSpPr>
        <p:sp>
          <p:nvSpPr>
            <p:cNvPr id="40" name="Rectangle 39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77875" y="4199467"/>
            <a:ext cx="1896533" cy="1670420"/>
            <a:chOff x="1049866" y="4131060"/>
            <a:chExt cx="1896533" cy="1670420"/>
          </a:xfrm>
        </p:grpSpPr>
        <p:sp>
          <p:nvSpPr>
            <p:cNvPr id="45" name="Rectangle 4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65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Allocate a contiguous block of memory</a:t>
            </a:r>
          </a:p>
          <a:p>
            <a:pPr lvl="1"/>
            <a:r>
              <a:rPr lang="en-US" dirty="0" smtClean="0"/>
              <a:t>Need idea of initial capacity</a:t>
            </a:r>
          </a:p>
          <a:p>
            <a:r>
              <a:rPr lang="en-US" dirty="0" smtClean="0"/>
              <a:t>Store elements in this region</a:t>
            </a:r>
          </a:p>
          <a:p>
            <a:r>
              <a:rPr lang="en-US" dirty="0" smtClean="0"/>
              <a:t>Random access to elements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err="1" smtClean="0"/>
              <a:t>L.get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 err="1" smtClean="0"/>
              <a:t>L.set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are O(1)</a:t>
            </a:r>
          </a:p>
          <a:p>
            <a:r>
              <a:rPr lang="en-US" dirty="0" smtClean="0"/>
              <a:t>But, when full need to reallocate space</a:t>
            </a:r>
          </a:p>
          <a:p>
            <a:pPr lvl="1"/>
            <a:r>
              <a:rPr lang="en-US" dirty="0" smtClean="0"/>
              <a:t>Inefficient!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04836" y="1824899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036447" y="2040799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36447" y="2536099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42983" y="1742027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578731" y="2079198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885464" y="2539472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904836" y="3037749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03472" y="3100852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87605" y="2035937"/>
            <a:ext cx="101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28237" y="204407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32694" y="204079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937805" y="204407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33691" y="204407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41919" y="204407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28237" y="4385733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40904" y="4665465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32694" y="4668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37151" y="4665465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42262" y="4668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38148" y="4668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46376" y="466874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62246" y="5737198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46" name="Left Brace 45"/>
          <p:cNvSpPr/>
          <p:nvPr/>
        </p:nvSpPr>
        <p:spPr>
          <a:xfrm rot="16200000">
            <a:off x="5881872" y="4517778"/>
            <a:ext cx="410633" cy="152660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454367" y="5367866"/>
            <a:ext cx="1217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ontiguous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5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Data Structure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8733" y="2671943"/>
            <a:ext cx="8229600" cy="366112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Fully dynamic structure</a:t>
            </a:r>
          </a:p>
          <a:p>
            <a:r>
              <a:rPr lang="en-US" dirty="0" smtClean="0"/>
              <a:t>Add extra space as needed to accommodate new values</a:t>
            </a:r>
          </a:p>
          <a:p>
            <a:pPr lvl="1"/>
            <a:r>
              <a:rPr lang="en-US" dirty="0" smtClean="0"/>
              <a:t>No need to reallocate and copy</a:t>
            </a:r>
          </a:p>
          <a:p>
            <a:r>
              <a:rPr lang="en-US" dirty="0" smtClean="0"/>
              <a:t>Elements are chained together in sequence</a:t>
            </a:r>
          </a:p>
          <a:p>
            <a:r>
              <a:rPr lang="en-US" dirty="0" smtClean="0"/>
              <a:t>Each </a:t>
            </a:r>
            <a:r>
              <a:rPr lang="en-US" dirty="0"/>
              <a:t>e</a:t>
            </a:r>
            <a:r>
              <a:rPr lang="en-US" dirty="0" smtClean="0"/>
              <a:t>ntry is called a node, and stores:</a:t>
            </a:r>
          </a:p>
          <a:p>
            <a:pPr lvl="1"/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Reference to next node in the chain</a:t>
            </a:r>
          </a:p>
          <a:p>
            <a:r>
              <a:rPr lang="en-US" dirty="0"/>
              <a:t>Header – points to the start of chain and stores no value</a:t>
            </a:r>
          </a:p>
          <a:p>
            <a:pPr lvl="1"/>
            <a:r>
              <a:rPr lang="en-US" dirty="0"/>
              <a:t>Called “dummy header”, its stored value is set to null</a:t>
            </a:r>
            <a:endParaRPr lang="en-US" dirty="0" smtClean="0"/>
          </a:p>
          <a:p>
            <a:r>
              <a:rPr lang="en-US" dirty="0" smtClean="0"/>
              <a:t>Last element has a next reference set to null (shown with ground symbol)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596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301067" y="1693336"/>
            <a:ext cx="1041400" cy="778932"/>
            <a:chOff x="3462867" y="4148668"/>
            <a:chExt cx="1041400" cy="778932"/>
          </a:xfrm>
          <a:effectLst/>
        </p:grpSpPr>
        <p:sp>
          <p:nvSpPr>
            <p:cNvPr id="17" name="Rectangle 1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342467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21" name="Rectangle 2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6383867" y="1693337"/>
            <a:ext cx="1193800" cy="778932"/>
            <a:chOff x="6587067" y="4148670"/>
            <a:chExt cx="1193800" cy="778932"/>
          </a:xfrm>
        </p:grpSpPr>
        <p:grpSp>
          <p:nvGrpSpPr>
            <p:cNvPr id="34" name="Group 3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35" name="Rectangle 3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6333068" y="1100666"/>
            <a:ext cx="82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node 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698067" y="1388534"/>
            <a:ext cx="634999" cy="1947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840135" y="2506134"/>
            <a:ext cx="53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null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53" idx="1"/>
          </p:cNvCxnSpPr>
          <p:nvPr/>
        </p:nvCxnSpPr>
        <p:spPr>
          <a:xfrm flipH="1" flipV="1">
            <a:off x="7594600" y="2421467"/>
            <a:ext cx="245535" cy="26933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2226733" y="1693335"/>
            <a:ext cx="1041400" cy="778932"/>
            <a:chOff x="3462867" y="4148668"/>
            <a:chExt cx="1041400" cy="778932"/>
          </a:xfrm>
          <a:effectLst/>
        </p:grpSpPr>
        <p:sp>
          <p:nvSpPr>
            <p:cNvPr id="59" name="Rectangle 58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416265" y="1684870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098419"/>
              </p:ext>
            </p:extLst>
          </p:nvPr>
        </p:nvGraphicFramePr>
        <p:xfrm>
          <a:off x="2398183" y="1765299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8183" y="1765299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6348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linked list node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599266" y="3767668"/>
            <a:ext cx="2184400" cy="1549398"/>
            <a:chOff x="3462867" y="4148668"/>
            <a:chExt cx="1041400" cy="778932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842933" y="3742268"/>
            <a:ext cx="2184400" cy="1549398"/>
            <a:chOff x="3462867" y="4148668"/>
            <a:chExt cx="1041400" cy="778932"/>
          </a:xfrm>
          <a:effectLst/>
        </p:grpSpPr>
        <p:sp>
          <p:nvSpPr>
            <p:cNvPr id="12" name="Rectangle 1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112000" y="4521200"/>
            <a:ext cx="74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. . .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812800" y="1430866"/>
            <a:ext cx="1346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alue stored </a:t>
            </a:r>
          </a:p>
          <a:p>
            <a:r>
              <a:rPr lang="en-US" dirty="0" smtClean="0"/>
              <a:t>in node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22" idx="1"/>
          </p:cNvCxnSpPr>
          <p:nvPr/>
        </p:nvCxnSpPr>
        <p:spPr>
          <a:xfrm>
            <a:off x="2159518" y="1754032"/>
            <a:ext cx="1430348" cy="233520"/>
          </a:xfrm>
          <a:prstGeom prst="straightConnector1">
            <a:avLst/>
          </a:prstGeom>
          <a:ln w="381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589866" y="1600202"/>
            <a:ext cx="2184400" cy="1549398"/>
            <a:chOff x="3462867" y="4148668"/>
            <a:chExt cx="1041400" cy="778932"/>
          </a:xfrm>
          <a:effectLst/>
        </p:grpSpPr>
        <p:sp>
          <p:nvSpPr>
            <p:cNvPr id="22" name="Rectangle 2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1473200" y="4572000"/>
            <a:ext cx="74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. . .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643466" y="2717799"/>
            <a:ext cx="1390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to </a:t>
            </a:r>
          </a:p>
          <a:p>
            <a:r>
              <a:rPr lang="en-US" dirty="0" smtClean="0"/>
              <a:t>next node</a:t>
            </a:r>
          </a:p>
          <a:p>
            <a:r>
              <a:rPr lang="en-US" dirty="0" smtClean="0"/>
              <a:t>in chain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921933" y="2749552"/>
            <a:ext cx="1634067" cy="459315"/>
          </a:xfrm>
          <a:prstGeom prst="straightConnector1">
            <a:avLst/>
          </a:prstGeom>
          <a:ln w="381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 rot="16200000">
            <a:off x="4370921" y="4548716"/>
            <a:ext cx="368299" cy="20150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742266" y="57404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Chaining of nodes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50933" y="2108200"/>
            <a:ext cx="2541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Arrow denotes reference</a:t>
            </a:r>
          </a:p>
          <a:p>
            <a:r>
              <a:rPr lang="en-US" dirty="0"/>
              <a:t>t</a:t>
            </a:r>
            <a:r>
              <a:rPr lang="en-US" dirty="0" smtClean="0"/>
              <a:t>o next 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0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7840</TotalTime>
  <Words>2541</Words>
  <Application>Microsoft Macintosh PowerPoint</Application>
  <PresentationFormat>On-screen Show (4:3)</PresentationFormat>
  <Paragraphs>769</Paragraphs>
  <Slides>43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ICOM 4035 – Data Structures Lecture 7 – Linked Lists</vt:lpstr>
      <vt:lpstr>Lecture Organization</vt:lpstr>
      <vt:lpstr>Objectives</vt:lpstr>
      <vt:lpstr>Companion videos</vt:lpstr>
      <vt:lpstr>Part I</vt:lpstr>
      <vt:lpstr>List ADT</vt:lpstr>
      <vt:lpstr>ArrayList Implementation</vt:lpstr>
      <vt:lpstr>Linked List Data Structure</vt:lpstr>
      <vt:lpstr>Structure of linked list node</vt:lpstr>
      <vt:lpstr>Linked List Class</vt:lpstr>
      <vt:lpstr>Linked List Examples</vt:lpstr>
      <vt:lpstr>List ADT and Linked List</vt:lpstr>
      <vt:lpstr>Features of Linked List</vt:lpstr>
      <vt:lpstr>Part II</vt:lpstr>
      <vt:lpstr>Design of ListADT </vt:lpstr>
      <vt:lpstr>Operations on the List</vt:lpstr>
      <vt:lpstr>Add new element</vt:lpstr>
      <vt:lpstr>Add new element (2)</vt:lpstr>
      <vt:lpstr>Add new element (3)</vt:lpstr>
      <vt:lpstr>Add new element at position i</vt:lpstr>
      <vt:lpstr>Add new element at position i (2)</vt:lpstr>
      <vt:lpstr>Add new element at position I (3)</vt:lpstr>
      <vt:lpstr>Remove an element </vt:lpstr>
      <vt:lpstr>Remove an element (2)</vt:lpstr>
      <vt:lpstr>Remove an element (3)</vt:lpstr>
      <vt:lpstr>Remove element at position i</vt:lpstr>
      <vt:lpstr>Remove an element (2)</vt:lpstr>
      <vt:lpstr>Remove an element (3)</vt:lpstr>
      <vt:lpstr>Remove all copies of an element</vt:lpstr>
      <vt:lpstr>Clear list</vt:lpstr>
      <vt:lpstr>Membership Test</vt:lpstr>
      <vt:lpstr>Memberships Test</vt:lpstr>
      <vt:lpstr>First index of element</vt:lpstr>
      <vt:lpstr>Last index of element</vt:lpstr>
      <vt:lpstr>Get element at position i</vt:lpstr>
      <vt:lpstr>Set element at position i</vt:lpstr>
      <vt:lpstr>Easy operations</vt:lpstr>
      <vt:lpstr>Part III</vt:lpstr>
      <vt:lpstr>Iterating over List elements</vt:lpstr>
      <vt:lpstr>List iterator</vt:lpstr>
      <vt:lpstr>List Iterator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664</cp:revision>
  <cp:lastPrinted>2010-07-01T20:33:27Z</cp:lastPrinted>
  <dcterms:created xsi:type="dcterms:W3CDTF">2010-07-08T13:14:26Z</dcterms:created>
  <dcterms:modified xsi:type="dcterms:W3CDTF">2012-10-05T14:17:19Z</dcterms:modified>
</cp:coreProperties>
</file>