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365" r:id="rId3"/>
    <p:sldId id="257" r:id="rId4"/>
    <p:sldId id="357" r:id="rId5"/>
    <p:sldId id="366" r:id="rId6"/>
    <p:sldId id="360" r:id="rId7"/>
    <p:sldId id="410" r:id="rId8"/>
    <p:sldId id="411" r:id="rId9"/>
    <p:sldId id="415" r:id="rId10"/>
    <p:sldId id="424" r:id="rId11"/>
    <p:sldId id="428" r:id="rId12"/>
    <p:sldId id="414" r:id="rId13"/>
    <p:sldId id="413" r:id="rId14"/>
    <p:sldId id="367" r:id="rId15"/>
    <p:sldId id="363" r:id="rId16"/>
    <p:sldId id="364" r:id="rId17"/>
    <p:sldId id="368" r:id="rId18"/>
    <p:sldId id="429" r:id="rId19"/>
    <p:sldId id="430" r:id="rId20"/>
    <p:sldId id="393" r:id="rId21"/>
    <p:sldId id="433" r:id="rId22"/>
    <p:sldId id="434" r:id="rId23"/>
    <p:sldId id="396" r:id="rId24"/>
    <p:sldId id="435" r:id="rId25"/>
    <p:sldId id="440" r:id="rId26"/>
    <p:sldId id="421" r:id="rId27"/>
    <p:sldId id="400" r:id="rId28"/>
    <p:sldId id="436" r:id="rId29"/>
    <p:sldId id="437" r:id="rId30"/>
    <p:sldId id="403" r:id="rId31"/>
    <p:sldId id="409" r:id="rId32"/>
    <p:sldId id="401" r:id="rId33"/>
    <p:sldId id="425" r:id="rId34"/>
    <p:sldId id="405" r:id="rId35"/>
    <p:sldId id="406" r:id="rId36"/>
    <p:sldId id="408" r:id="rId37"/>
    <p:sldId id="407" r:id="rId38"/>
    <p:sldId id="404" r:id="rId39"/>
    <p:sldId id="383" r:id="rId40"/>
    <p:sldId id="381" r:id="rId41"/>
    <p:sldId id="426" r:id="rId42"/>
    <p:sldId id="427" r:id="rId43"/>
    <p:sldId id="438" r:id="rId44"/>
    <p:sldId id="439" r:id="rId45"/>
    <p:sldId id="385" r:id="rId46"/>
    <p:sldId id="292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0" autoAdjust="0"/>
    <p:restoredTop sz="94206" autoAdjust="0"/>
  </p:normalViewPr>
  <p:slideViewPr>
    <p:cSldViewPr snapToGrid="0">
      <p:cViewPr>
        <p:scale>
          <a:sx n="150" d="100"/>
          <a:sy n="15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10/9/12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10/9/12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93B0-39BF-6249-A700-958A3F9B5E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77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93B0-39BF-6249-A700-958A3F9B5E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5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5.bin"/><Relationship Id="rId6" Type="http://schemas.openxmlformats.org/officeDocument/2006/relationships/oleObject" Target="../embeddings/oleObject6.bin"/><Relationship Id="rId7" Type="http://schemas.openxmlformats.org/officeDocument/2006/relationships/oleObject" Target="../embeddings/oleObject7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oleObject" Target="../embeddings/oleObject8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10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1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1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19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2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8 – Doubly Linked Lists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Doubly Linked List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34933"/>
            <a:ext cx="8229600" cy="179123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Like the Linked list class, Doubly Linked list class has two fields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eader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urrent Size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416265" y="1684870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1126067" y="1380066"/>
            <a:ext cx="6731000" cy="199813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126069" y="3378200"/>
            <a:ext cx="67310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219200" y="2963334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455333" y="2946400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134534" y="1388533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312334" y="349673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539999" y="2269067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2844800" y="1693335"/>
            <a:ext cx="1456267" cy="1159932"/>
            <a:chOff x="1811866" y="1693335"/>
            <a:chExt cx="1456267" cy="1159932"/>
          </a:xfrm>
        </p:grpSpPr>
        <p:sp>
          <p:nvSpPr>
            <p:cNvPr id="44" name="Rectangle 43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894666" y="1693335"/>
            <a:ext cx="1456267" cy="1159932"/>
            <a:chOff x="1811866" y="1693335"/>
            <a:chExt cx="1456267" cy="1159932"/>
          </a:xfrm>
        </p:grpSpPr>
        <p:sp>
          <p:nvSpPr>
            <p:cNvPr id="51" name="Rectangle 50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927600" y="1693335"/>
            <a:ext cx="1456267" cy="1159932"/>
            <a:chOff x="1811866" y="1693335"/>
            <a:chExt cx="1456267" cy="1159932"/>
          </a:xfrm>
        </p:grpSpPr>
        <p:sp>
          <p:nvSpPr>
            <p:cNvPr id="58" name="Rectangle 57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5994400" y="1676401"/>
            <a:ext cx="1608668" cy="1159932"/>
            <a:chOff x="5994400" y="1676401"/>
            <a:chExt cx="1608668" cy="1159932"/>
          </a:xfrm>
        </p:grpSpPr>
        <p:sp>
          <p:nvSpPr>
            <p:cNvPr id="64" name="Rectangle 63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Xi</a:t>
              </a:r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Group 68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70" name="Straight Arrow Connector 69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Group 78"/>
          <p:cNvGrpSpPr/>
          <p:nvPr/>
        </p:nvGrpSpPr>
        <p:grpSpPr>
          <a:xfrm>
            <a:off x="1659466" y="1693335"/>
            <a:ext cx="1193800" cy="1168399"/>
            <a:chOff x="1659466" y="1693335"/>
            <a:chExt cx="1193800" cy="1168399"/>
          </a:xfrm>
        </p:grpSpPr>
        <p:sp>
          <p:nvSpPr>
            <p:cNvPr id="30" name="Rectangle 29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07751990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57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Rectangle 40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75" name="Straight Arrow Connector 74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74474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Doubly Linked </a:t>
            </a:r>
            <a:r>
              <a:rPr lang="en-US" dirty="0"/>
              <a:t>List Examples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27932" y="4885270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51666" y="5469467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056467" y="4893735"/>
            <a:ext cx="1456267" cy="1159932"/>
            <a:chOff x="1811866" y="1693335"/>
            <a:chExt cx="1456267" cy="1159932"/>
          </a:xfrm>
        </p:grpSpPr>
        <p:sp>
          <p:nvSpPr>
            <p:cNvPr id="11" name="Rectangle 10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106333" y="4893735"/>
            <a:ext cx="1456267" cy="1159932"/>
            <a:chOff x="1811866" y="1693335"/>
            <a:chExt cx="1456267" cy="1159932"/>
          </a:xfrm>
        </p:grpSpPr>
        <p:sp>
          <p:nvSpPr>
            <p:cNvPr id="17" name="Rectangle 16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5139267" y="4893735"/>
            <a:ext cx="1456267" cy="1159932"/>
            <a:chOff x="1811866" y="1693335"/>
            <a:chExt cx="1456267" cy="1159932"/>
          </a:xfrm>
        </p:grpSpPr>
        <p:sp>
          <p:nvSpPr>
            <p:cNvPr id="23" name="Rectangle 22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206067" y="4876801"/>
            <a:ext cx="1608668" cy="1159932"/>
            <a:chOff x="5994400" y="1676401"/>
            <a:chExt cx="1608668" cy="1159932"/>
          </a:xfrm>
        </p:grpSpPr>
        <p:sp>
          <p:nvSpPr>
            <p:cNvPr id="29" name="Rectangle 28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Xi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34" name="Straight Arrow Connector 3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37"/>
          <p:cNvGrpSpPr/>
          <p:nvPr/>
        </p:nvGrpSpPr>
        <p:grpSpPr>
          <a:xfrm>
            <a:off x="1871133" y="4893735"/>
            <a:ext cx="1193800" cy="1168399"/>
            <a:chOff x="1659466" y="1693335"/>
            <a:chExt cx="1193800" cy="1168399"/>
          </a:xfrm>
        </p:grpSpPr>
        <p:sp>
          <p:nvSpPr>
            <p:cNvPr id="39" name="Rectangle 38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84078856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48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" name="Rectangle 41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7"/>
          <p:cNvSpPr txBox="1"/>
          <p:nvPr/>
        </p:nvSpPr>
        <p:spPr>
          <a:xfrm>
            <a:off x="3803865" y="3395137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927599" y="39793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5232400" y="3403602"/>
            <a:ext cx="1456267" cy="1159932"/>
            <a:chOff x="1811866" y="1693335"/>
            <a:chExt cx="1456267" cy="1159932"/>
          </a:xfrm>
        </p:grpSpPr>
        <p:sp>
          <p:nvSpPr>
            <p:cNvPr id="51" name="Rectangle 50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6265334" y="3437468"/>
            <a:ext cx="1608668" cy="1159932"/>
            <a:chOff x="5994400" y="1676401"/>
            <a:chExt cx="1608668" cy="1159932"/>
          </a:xfrm>
        </p:grpSpPr>
        <p:sp>
          <p:nvSpPr>
            <p:cNvPr id="69" name="Rectangle 68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Xi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72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74" name="Straight Arrow Connector 7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/>
          <p:cNvGrpSpPr/>
          <p:nvPr/>
        </p:nvGrpSpPr>
        <p:grpSpPr>
          <a:xfrm>
            <a:off x="4047066" y="3403602"/>
            <a:ext cx="1193800" cy="1168399"/>
            <a:chOff x="1659466" y="1693335"/>
            <a:chExt cx="1193800" cy="1168399"/>
          </a:xfrm>
        </p:grpSpPr>
        <p:sp>
          <p:nvSpPr>
            <p:cNvPr id="79" name="Rectangle 78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1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707169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49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" name="Rectangle 81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82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84" name="Straight Arrow Connector 8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8" name="TextBox 87"/>
          <p:cNvSpPr txBox="1"/>
          <p:nvPr/>
        </p:nvSpPr>
        <p:spPr>
          <a:xfrm>
            <a:off x="4066332" y="1667937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5190066" y="22521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5511800" y="1684868"/>
            <a:ext cx="1608668" cy="1159932"/>
            <a:chOff x="5994400" y="1676401"/>
            <a:chExt cx="1608668" cy="1159932"/>
          </a:xfrm>
        </p:grpSpPr>
        <p:sp>
          <p:nvSpPr>
            <p:cNvPr id="109" name="Rectangle 108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Xi</a:t>
              </a:r>
              <a:endParaRPr lang="en-US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Arrow Connector 111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114" name="Straight Arrow Connector 11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8" name="Group 117"/>
          <p:cNvGrpSpPr/>
          <p:nvPr/>
        </p:nvGrpSpPr>
        <p:grpSpPr>
          <a:xfrm>
            <a:off x="4309533" y="1676402"/>
            <a:ext cx="1193800" cy="1168399"/>
            <a:chOff x="1659466" y="1693335"/>
            <a:chExt cx="1193800" cy="1168399"/>
          </a:xfrm>
        </p:grpSpPr>
        <p:sp>
          <p:nvSpPr>
            <p:cNvPr id="119" name="Rectangle 118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21" name="Object 1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707169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50" name="Equation" r:id="rId6" imgW="165100" imgH="177800" progId="Equation.3">
                    <p:embed/>
                  </p:oleObj>
                </mc:Choice>
                <mc:Fallback>
                  <p:oleObj name="Equation" r:id="rId6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" name="Rectangle 121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3" name="Group 122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124" name="Straight Arrow Connector 12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8" name="TextBox 127"/>
          <p:cNvSpPr txBox="1"/>
          <p:nvPr/>
        </p:nvSpPr>
        <p:spPr>
          <a:xfrm>
            <a:off x="1221533" y="1625604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sp>
        <p:nvSpPr>
          <p:cNvPr id="141" name="Rectangle 140"/>
          <p:cNvSpPr/>
          <p:nvPr/>
        </p:nvSpPr>
        <p:spPr>
          <a:xfrm>
            <a:off x="2032001" y="16340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/>
          <p:cNvSpPr/>
          <p:nvPr/>
        </p:nvSpPr>
        <p:spPr>
          <a:xfrm>
            <a:off x="2032001" y="2023535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3" name="Object 1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822756"/>
              </p:ext>
            </p:extLst>
          </p:nvPr>
        </p:nvGraphicFramePr>
        <p:xfrm>
          <a:off x="2203451" y="1706033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1" name="Equation" r:id="rId7" imgW="165100" imgH="177800" progId="Equation.3">
                  <p:embed/>
                </p:oleObj>
              </mc:Choice>
              <mc:Fallback>
                <p:oleObj name="Equation" r:id="rId7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3451" y="1706033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" name="Rectangle 143"/>
          <p:cNvSpPr/>
          <p:nvPr/>
        </p:nvSpPr>
        <p:spPr>
          <a:xfrm>
            <a:off x="2032001" y="2404535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5" name="Group 144"/>
          <p:cNvGrpSpPr/>
          <p:nvPr/>
        </p:nvGrpSpPr>
        <p:grpSpPr>
          <a:xfrm rot="10800000">
            <a:off x="1464734" y="2489204"/>
            <a:ext cx="880534" cy="313264"/>
            <a:chOff x="6697133" y="2082803"/>
            <a:chExt cx="880534" cy="313264"/>
          </a:xfrm>
        </p:grpSpPr>
        <p:cxnSp>
          <p:nvCxnSpPr>
            <p:cNvPr id="146" name="Straight Arrow Connector 145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/>
          <p:cNvGrpSpPr/>
          <p:nvPr/>
        </p:nvGrpSpPr>
        <p:grpSpPr>
          <a:xfrm>
            <a:off x="2336801" y="2023537"/>
            <a:ext cx="880534" cy="313264"/>
            <a:chOff x="6697133" y="2082803"/>
            <a:chExt cx="880534" cy="313264"/>
          </a:xfrm>
        </p:grpSpPr>
        <p:cxnSp>
          <p:nvCxnSpPr>
            <p:cNvPr id="151" name="Straight Arrow Connector 150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5" name="TextBox 154"/>
          <p:cNvSpPr txBox="1"/>
          <p:nvPr/>
        </p:nvSpPr>
        <p:spPr>
          <a:xfrm>
            <a:off x="1549401" y="2946399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List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6629400" y="148166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One-element List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1981200" y="3767666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Two-element List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330200" y="4521200"/>
            <a:ext cx="1892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Multi-element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2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</a:t>
            </a:r>
            <a:r>
              <a:rPr lang="en-US" dirty="0" smtClean="0"/>
              <a:t>ADT and Doubly Linked List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167468" y="3793067"/>
            <a:ext cx="436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4-element list implemented with a linked list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3369734" y="1693333"/>
            <a:ext cx="1896533" cy="1670420"/>
            <a:chOff x="1049866" y="4131060"/>
            <a:chExt cx="1896533" cy="1670420"/>
          </a:xfrm>
        </p:grpSpPr>
        <p:sp>
          <p:nvSpPr>
            <p:cNvPr id="35" name="Rectangle 34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904067" y="1752600"/>
            <a:ext cx="3406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/>
              <a:t>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65333" y="205740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4-element list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416265" y="4521204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539999" y="5105401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44800" y="4529669"/>
            <a:ext cx="1456267" cy="1159932"/>
            <a:chOff x="1811866" y="1693335"/>
            <a:chExt cx="1456267" cy="1159932"/>
          </a:xfrm>
        </p:grpSpPr>
        <p:sp>
          <p:nvSpPr>
            <p:cNvPr id="46" name="Rectangle 45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3894666" y="4529669"/>
            <a:ext cx="1456267" cy="1159932"/>
            <a:chOff x="1811866" y="1693335"/>
            <a:chExt cx="1456267" cy="1159932"/>
          </a:xfrm>
        </p:grpSpPr>
        <p:sp>
          <p:nvSpPr>
            <p:cNvPr id="52" name="Rectangle 51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927600" y="4529669"/>
            <a:ext cx="1456267" cy="1159932"/>
            <a:chOff x="1811866" y="1693335"/>
            <a:chExt cx="1456267" cy="1159932"/>
          </a:xfrm>
        </p:grpSpPr>
        <p:sp>
          <p:nvSpPr>
            <p:cNvPr id="58" name="Rectangle 57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5994400" y="4512735"/>
            <a:ext cx="1608668" cy="1159932"/>
            <a:chOff x="5994400" y="1676401"/>
            <a:chExt cx="1608668" cy="1159932"/>
          </a:xfrm>
        </p:grpSpPr>
        <p:sp>
          <p:nvSpPr>
            <p:cNvPr id="64" name="Rectangle 63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67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Group 72"/>
          <p:cNvGrpSpPr/>
          <p:nvPr/>
        </p:nvGrpSpPr>
        <p:grpSpPr>
          <a:xfrm>
            <a:off x="1659466" y="4529669"/>
            <a:ext cx="1193800" cy="1168399"/>
            <a:chOff x="1659466" y="1693335"/>
            <a:chExt cx="1193800" cy="1168399"/>
          </a:xfrm>
        </p:grpSpPr>
        <p:sp>
          <p:nvSpPr>
            <p:cNvPr id="74" name="Rectangle 73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76" name="Object 7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0979034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5" name="Equation" r:id="rId4" imgW="165100" imgH="177800" progId="Equation.3">
                    <p:embed/>
                  </p:oleObj>
                </mc:Choice>
                <mc:Fallback>
                  <p:oleObj name="Equation" r:id="rId4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7" name="Rectangle 76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3" name="TextBox 82"/>
          <p:cNvSpPr txBox="1"/>
          <p:nvPr/>
        </p:nvSpPr>
        <p:spPr>
          <a:xfrm>
            <a:off x="1481667" y="5867401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2717800" y="5850467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94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Doubly Linked List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Support for all List ADT operations</a:t>
            </a:r>
          </a:p>
          <a:p>
            <a:r>
              <a:rPr lang="en-US" dirty="0" smtClean="0"/>
              <a:t>Same benefits as Singly linked lists</a:t>
            </a:r>
          </a:p>
          <a:p>
            <a:r>
              <a:rPr lang="en-US" dirty="0" smtClean="0"/>
              <a:t>Possible to traverse list in forward or backward directions</a:t>
            </a:r>
          </a:p>
          <a:p>
            <a:r>
              <a:rPr lang="en-US" dirty="0" smtClean="0"/>
              <a:t>Search, insert, delete operations only need to keep track of one position</a:t>
            </a:r>
          </a:p>
          <a:p>
            <a:pPr lvl="1"/>
            <a:r>
              <a:rPr lang="en-US" dirty="0" smtClean="0"/>
              <a:t>You can get to the predecessor by using previous reference</a:t>
            </a:r>
          </a:p>
          <a:p>
            <a:r>
              <a:rPr lang="en-US" dirty="0" smtClean="0"/>
              <a:t>Tradeoff – having to deal with one reference</a:t>
            </a:r>
          </a:p>
          <a:p>
            <a:pPr lvl="1"/>
            <a:r>
              <a:rPr lang="en-US" dirty="0" smtClean="0"/>
              <a:t>Make insert and delete a bit more complex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96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and implementation </a:t>
            </a:r>
            <a:r>
              <a:rPr lang="en-US" dirty="0" smtClean="0"/>
              <a:t>of doubly </a:t>
            </a:r>
            <a:r>
              <a:rPr lang="en-US" dirty="0"/>
              <a:t>liked list data structure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2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</a:t>
            </a:r>
            <a:r>
              <a:rPr lang="en-US" dirty="0" err="1" smtClean="0"/>
              <a:t>ListADT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19810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89025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DLinkedList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39618" y="3826899"/>
            <a:ext cx="2264047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947447" y="3034902"/>
            <a:ext cx="3415307" cy="428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0" idx="2"/>
          </p:cNvCxnSpPr>
          <p:nvPr/>
        </p:nvCxnSpPr>
        <p:spPr>
          <a:xfrm flipV="1">
            <a:off x="2947447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363801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0"/>
          </p:cNvCxnSpPr>
          <p:nvPr/>
        </p:nvCxnSpPr>
        <p:spPr>
          <a:xfrm flipV="1">
            <a:off x="4671642" y="3039183"/>
            <a:ext cx="0" cy="787716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871891" y="1498599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LinkedList</a:t>
            </a:r>
            <a:endParaRPr lang="en-US" dirty="0"/>
          </a:p>
        </p:txBody>
      </p:sp>
      <p:cxnSp>
        <p:nvCxnSpPr>
          <p:cNvPr id="3" name="Straight Connector 2"/>
          <p:cNvCxnSpPr>
            <a:stCxn id="16" idx="2"/>
          </p:cNvCxnSpPr>
          <p:nvPr/>
        </p:nvCxnSpPr>
        <p:spPr>
          <a:xfrm flipH="1">
            <a:off x="4597400" y="2541153"/>
            <a:ext cx="2128" cy="4729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00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the List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377267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Supported:</a:t>
            </a:r>
          </a:p>
          <a:p>
            <a:pPr lvl="1"/>
            <a:r>
              <a:rPr lang="en-US" sz="2200" dirty="0" smtClean="0"/>
              <a:t>Add new element at the end</a:t>
            </a:r>
          </a:p>
          <a:p>
            <a:pPr lvl="1"/>
            <a:r>
              <a:rPr lang="en-US" sz="2200" dirty="0" smtClean="0"/>
              <a:t>Add new element at position </a:t>
            </a:r>
            <a:r>
              <a:rPr lang="en-US" sz="2200" dirty="0" err="1" smtClean="0"/>
              <a:t>i</a:t>
            </a:r>
            <a:endParaRPr lang="en-US" sz="2200" dirty="0" smtClean="0"/>
          </a:p>
          <a:p>
            <a:pPr lvl="1"/>
            <a:r>
              <a:rPr lang="en-US" sz="2200" dirty="0" smtClean="0"/>
              <a:t>Remove a copy of an element</a:t>
            </a:r>
          </a:p>
          <a:p>
            <a:pPr lvl="1"/>
            <a:r>
              <a:rPr lang="en-US" sz="2200" dirty="0" smtClean="0"/>
              <a:t>Remove element at position </a:t>
            </a:r>
            <a:r>
              <a:rPr lang="en-US" sz="2200" dirty="0" err="1" smtClean="0"/>
              <a:t>i</a:t>
            </a:r>
            <a:endParaRPr lang="en-US" sz="2200" dirty="0" smtClean="0"/>
          </a:p>
          <a:p>
            <a:pPr lvl="1"/>
            <a:r>
              <a:rPr lang="en-US" sz="2200" dirty="0" smtClean="0"/>
              <a:t>Remove all copies of an element </a:t>
            </a:r>
          </a:p>
          <a:p>
            <a:pPr lvl="1"/>
            <a:r>
              <a:rPr lang="en-US" sz="2200" dirty="0" smtClean="0"/>
              <a:t>Clear List</a:t>
            </a:r>
          </a:p>
          <a:p>
            <a:pPr lvl="1"/>
            <a:r>
              <a:rPr lang="en-US" sz="2200" dirty="0" smtClean="0"/>
              <a:t>Test for element membership</a:t>
            </a:r>
          </a:p>
          <a:p>
            <a:pPr lvl="1"/>
            <a:r>
              <a:rPr lang="en-US" sz="2200" dirty="0" smtClean="0"/>
              <a:t>Get List size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Get first element in List</a:t>
            </a:r>
          </a:p>
          <a:p>
            <a:pPr lvl="1"/>
            <a:r>
              <a:rPr lang="en-US" dirty="0" smtClean="0"/>
              <a:t>Get last element in List</a:t>
            </a:r>
          </a:p>
          <a:p>
            <a:pPr lvl="1"/>
            <a:r>
              <a:rPr lang="en-US" dirty="0" smtClean="0"/>
              <a:t>Get element at position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Set element at position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Get first index of element </a:t>
            </a:r>
            <a:r>
              <a:rPr lang="en-US" dirty="0"/>
              <a:t>x</a:t>
            </a:r>
            <a:endParaRPr lang="en-US" dirty="0" smtClean="0"/>
          </a:p>
          <a:p>
            <a:pPr lvl="1"/>
            <a:r>
              <a:rPr lang="en-US" dirty="0" smtClean="0"/>
              <a:t>Get last index of element </a:t>
            </a:r>
            <a:r>
              <a:rPr lang="en-US" dirty="0"/>
              <a:t>x</a:t>
            </a:r>
            <a:endParaRPr lang="en-US" dirty="0" smtClean="0"/>
          </a:p>
          <a:p>
            <a:pPr lvl="1"/>
            <a:r>
              <a:rPr lang="en-US" dirty="0" smtClean="0"/>
              <a:t>Test </a:t>
            </a:r>
            <a:r>
              <a:rPr lang="en-US" dirty="0"/>
              <a:t>if empty</a:t>
            </a:r>
          </a:p>
          <a:p>
            <a:pPr lvl="1"/>
            <a:r>
              <a:rPr lang="en-US" dirty="0" smtClean="0"/>
              <a:t>Iterate </a:t>
            </a:r>
            <a:r>
              <a:rPr lang="en-US" dirty="0"/>
              <a:t>over all stored </a:t>
            </a:r>
            <a:r>
              <a:rPr lang="en-US" dirty="0" smtClean="0"/>
              <a:t>values</a:t>
            </a:r>
          </a:p>
          <a:p>
            <a:pPr lvl="1"/>
            <a:r>
              <a:rPr lang="en-US" b="1" dirty="0" smtClean="0"/>
              <a:t>Reverse</a:t>
            </a:r>
            <a:r>
              <a:rPr lang="en-US" dirty="0" smtClean="0"/>
              <a:t> iterate over stored values 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6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/>
          </a:bodyPr>
          <a:lstStyle/>
          <a:p>
            <a:r>
              <a:rPr lang="en-US" dirty="0" smtClean="0"/>
              <a:t>Adding </a:t>
            </a:r>
            <a:r>
              <a:rPr lang="en-US" dirty="0" err="1" smtClean="0"/>
              <a:t>Apu</a:t>
            </a:r>
            <a:r>
              <a:rPr lang="en-US" dirty="0" smtClean="0"/>
              <a:t> to List L</a:t>
            </a:r>
          </a:p>
          <a:p>
            <a:pPr lvl="1"/>
            <a:r>
              <a:rPr lang="en-US" dirty="0" smtClean="0"/>
              <a:t>Append to the end of list</a:t>
            </a:r>
          </a:p>
          <a:p>
            <a:r>
              <a:rPr lang="en-US" dirty="0" smtClean="0"/>
              <a:t>Add a new node to the end of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39" name="Straight Arrow Connector 38"/>
          <p:cNvCxnSpPr>
            <a:stCxn id="18" idx="3"/>
            <a:endCxn id="32" idx="1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46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L.add</a:t>
            </a:r>
            <a:r>
              <a:rPr lang="en-US" dirty="0" smtClean="0"/>
              <a:t>(“</a:t>
            </a:r>
            <a:r>
              <a:rPr lang="en-US" dirty="0" err="1" smtClean="0"/>
              <a:t>Apu</a:t>
            </a:r>
            <a:r>
              <a:rPr lang="en-US" dirty="0" smtClean="0"/>
              <a:t>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3866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new element (2)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54466" y="1498604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78200" y="2082801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683001" y="1507069"/>
            <a:ext cx="1456267" cy="1159932"/>
            <a:chOff x="1811866" y="1693335"/>
            <a:chExt cx="1456267" cy="1159932"/>
          </a:xfrm>
        </p:grpSpPr>
        <p:sp>
          <p:nvSpPr>
            <p:cNvPr id="11" name="Rectangle 10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732867" y="1507069"/>
            <a:ext cx="1456267" cy="1159932"/>
            <a:chOff x="1811866" y="1693335"/>
            <a:chExt cx="1456267" cy="1159932"/>
          </a:xfrm>
        </p:grpSpPr>
        <p:sp>
          <p:nvSpPr>
            <p:cNvPr id="17" name="Rectangle 16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791201" y="1507068"/>
            <a:ext cx="1608668" cy="1159932"/>
            <a:chOff x="5994400" y="1676401"/>
            <a:chExt cx="1608668" cy="1159932"/>
          </a:xfrm>
        </p:grpSpPr>
        <p:sp>
          <p:nvSpPr>
            <p:cNvPr id="29" name="Rectangle 28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34" name="Straight Arrow Connector 3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37"/>
          <p:cNvGrpSpPr/>
          <p:nvPr/>
        </p:nvGrpSpPr>
        <p:grpSpPr>
          <a:xfrm>
            <a:off x="2497667" y="1507069"/>
            <a:ext cx="1193800" cy="1168399"/>
            <a:chOff x="1659466" y="1693335"/>
            <a:chExt cx="1193800" cy="1168399"/>
          </a:xfrm>
        </p:grpSpPr>
        <p:sp>
          <p:nvSpPr>
            <p:cNvPr id="39" name="Rectangle 38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7721498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9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" name="Rectangle 41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7"/>
          <p:cNvSpPr txBox="1"/>
          <p:nvPr/>
        </p:nvSpPr>
        <p:spPr>
          <a:xfrm>
            <a:off x="601134" y="1930401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837267" y="1913467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855133" y="2853266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898866" y="3344338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22600" y="3928535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3327401" y="3352803"/>
            <a:ext cx="1456267" cy="1159932"/>
            <a:chOff x="1811866" y="1693335"/>
            <a:chExt cx="1456267" cy="1159932"/>
          </a:xfrm>
        </p:grpSpPr>
        <p:sp>
          <p:nvSpPr>
            <p:cNvPr id="54" name="Rectangle 53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377267" y="3352803"/>
            <a:ext cx="1456267" cy="1159932"/>
            <a:chOff x="1811866" y="1693335"/>
            <a:chExt cx="1456267" cy="1159932"/>
          </a:xfrm>
        </p:grpSpPr>
        <p:sp>
          <p:nvSpPr>
            <p:cNvPr id="60" name="Rectangle 59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5825068" y="3344336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5825068" y="3733802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825068" y="4114802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5410201" y="4275668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6138335" y="3733804"/>
            <a:ext cx="880534" cy="313264"/>
            <a:chOff x="6697133" y="2082803"/>
            <a:chExt cx="880534" cy="313264"/>
          </a:xfrm>
        </p:grpSpPr>
        <p:cxnSp>
          <p:nvCxnSpPr>
            <p:cNvPr id="77" name="Straight Arrow Connector 7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2142067" y="3352803"/>
            <a:ext cx="1193800" cy="1168399"/>
            <a:chOff x="1659466" y="1693335"/>
            <a:chExt cx="1193800" cy="1168399"/>
          </a:xfrm>
        </p:grpSpPr>
        <p:sp>
          <p:nvSpPr>
            <p:cNvPr id="82" name="Rectangle 81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4" name="Object 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4577104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0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5" name="Rectangle 84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87" name="Straight Arrow Connector 86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1" name="TextBox 90"/>
          <p:cNvSpPr txBox="1"/>
          <p:nvPr/>
        </p:nvSpPr>
        <p:spPr>
          <a:xfrm>
            <a:off x="245534" y="3776135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1481667" y="3759201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pSp>
        <p:nvGrpSpPr>
          <p:cNvPr id="122" name="Group 121"/>
          <p:cNvGrpSpPr/>
          <p:nvPr/>
        </p:nvGrpSpPr>
        <p:grpSpPr>
          <a:xfrm>
            <a:off x="6942668" y="4690536"/>
            <a:ext cx="1193801" cy="1159932"/>
            <a:chOff x="6942668" y="4690536"/>
            <a:chExt cx="1193801" cy="1159932"/>
          </a:xfrm>
        </p:grpSpPr>
        <p:grpSp>
          <p:nvGrpSpPr>
            <p:cNvPr id="106" name="Group 105"/>
            <p:cNvGrpSpPr/>
            <p:nvPr/>
          </p:nvGrpSpPr>
          <p:grpSpPr>
            <a:xfrm>
              <a:off x="6942668" y="4690536"/>
              <a:ext cx="626533" cy="1159932"/>
              <a:chOff x="6942668" y="4690536"/>
              <a:chExt cx="626533" cy="1159932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6942668" y="4690536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Apu</a:t>
                </a:r>
                <a:endParaRPr lang="en-US" dirty="0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942668" y="5080002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6942668" y="5461002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7255935" y="5080004"/>
              <a:ext cx="880534" cy="313264"/>
              <a:chOff x="6697133" y="2082803"/>
              <a:chExt cx="880534" cy="313264"/>
            </a:xfrm>
          </p:grpSpPr>
          <p:cxnSp>
            <p:nvCxnSpPr>
              <p:cNvPr id="100" name="Straight Arrow Connector 99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1" name="Group 110"/>
          <p:cNvGrpSpPr/>
          <p:nvPr/>
        </p:nvGrpSpPr>
        <p:grpSpPr>
          <a:xfrm>
            <a:off x="2709333" y="4580468"/>
            <a:ext cx="682511" cy="1046664"/>
            <a:chOff x="2709333" y="4580468"/>
            <a:chExt cx="682511" cy="1046664"/>
          </a:xfrm>
        </p:grpSpPr>
        <p:cxnSp>
          <p:nvCxnSpPr>
            <p:cNvPr id="104" name="Straight Arrow Connector 103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3683000" y="4597401"/>
            <a:ext cx="682511" cy="1046664"/>
            <a:chOff x="2709333" y="4580468"/>
            <a:chExt cx="682511" cy="1046664"/>
          </a:xfrm>
        </p:grpSpPr>
        <p:cxnSp>
          <p:nvCxnSpPr>
            <p:cNvPr id="113" name="Straight Arrow Connector 112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4800600" y="4588934"/>
            <a:ext cx="682511" cy="1046664"/>
            <a:chOff x="2709333" y="4580468"/>
            <a:chExt cx="682511" cy="1046664"/>
          </a:xfrm>
        </p:grpSpPr>
        <p:cxnSp>
          <p:nvCxnSpPr>
            <p:cNvPr id="116" name="Straight Arrow Connector 115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799667" y="4605868"/>
            <a:ext cx="682511" cy="1046664"/>
            <a:chOff x="2709333" y="4580468"/>
            <a:chExt cx="682511" cy="1046664"/>
          </a:xfrm>
        </p:grpSpPr>
        <p:cxnSp>
          <p:nvCxnSpPr>
            <p:cNvPr id="119" name="Straight Arrow Connector 118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6874933" y="5926667"/>
            <a:ext cx="133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node</a:t>
            </a:r>
            <a:endParaRPr lang="en-US" dirty="0"/>
          </a:p>
        </p:txBody>
      </p:sp>
      <p:cxnSp>
        <p:nvCxnSpPr>
          <p:cNvPr id="123" name="Straight Arrow Connector 122"/>
          <p:cNvCxnSpPr/>
          <p:nvPr/>
        </p:nvCxnSpPr>
        <p:spPr>
          <a:xfrm>
            <a:off x="6350000" y="4521200"/>
            <a:ext cx="889001" cy="114300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95" idx="0"/>
          </p:cNvCxnSpPr>
          <p:nvPr/>
        </p:nvCxnSpPr>
        <p:spPr>
          <a:xfrm>
            <a:off x="6502400" y="4021666"/>
            <a:ext cx="753535" cy="66887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7323667" y="3962401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new last </a:t>
            </a:r>
          </a:p>
          <a:p>
            <a:r>
              <a:rPr lang="en-US" dirty="0" smtClean="0"/>
              <a:t>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77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 animBg="1"/>
      <p:bldP spid="121" grpId="0"/>
      <p:bldP spid="1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(3)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57200" y="3513667"/>
            <a:ext cx="8229600" cy="266329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Key idea: Go to end of list and add new node</a:t>
            </a:r>
          </a:p>
          <a:p>
            <a:pPr lvl="1"/>
            <a:r>
              <a:rPr lang="en-US" dirty="0" smtClean="0"/>
              <a:t>End of list is node with next reference set to null</a:t>
            </a:r>
          </a:p>
          <a:p>
            <a:pPr lvl="1"/>
            <a:r>
              <a:rPr lang="en-US" dirty="0" smtClean="0"/>
              <a:t>Increment 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 smtClean="0"/>
              <a:t>Operation is O(n), n = length of list</a:t>
            </a:r>
          </a:p>
          <a:p>
            <a:pPr lvl="1"/>
            <a:r>
              <a:rPr lang="en-US" dirty="0" smtClean="0"/>
              <a:t>As with linked list, can be made O(1) by having dummy tail</a:t>
            </a:r>
          </a:p>
          <a:p>
            <a:pPr lvl="2"/>
            <a:r>
              <a:rPr lang="en-US" dirty="0" smtClean="0"/>
              <a:t>Points to last element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318933" y="2954867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589866" y="1244601"/>
            <a:ext cx="17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Resulting list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905935" y="3014135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340065" y="1803404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463799" y="2387601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2768600" y="1811869"/>
            <a:ext cx="1456267" cy="1159932"/>
            <a:chOff x="1811866" y="1693335"/>
            <a:chExt cx="1456267" cy="1159932"/>
          </a:xfrm>
        </p:grpSpPr>
        <p:sp>
          <p:nvSpPr>
            <p:cNvPr id="41" name="Rectangle 40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818466" y="1811869"/>
            <a:ext cx="1456267" cy="1159932"/>
            <a:chOff x="1811866" y="1693335"/>
            <a:chExt cx="1456267" cy="1159932"/>
          </a:xfrm>
        </p:grpSpPr>
        <p:sp>
          <p:nvSpPr>
            <p:cNvPr id="47" name="Rectangle 46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4851400" y="1811869"/>
            <a:ext cx="1456267" cy="1159932"/>
            <a:chOff x="1811866" y="1693335"/>
            <a:chExt cx="1456267" cy="1159932"/>
          </a:xfrm>
        </p:grpSpPr>
        <p:sp>
          <p:nvSpPr>
            <p:cNvPr id="53" name="Rectangle 52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5918200" y="1794935"/>
            <a:ext cx="1608668" cy="1159932"/>
            <a:chOff x="5994400" y="1676401"/>
            <a:chExt cx="1608668" cy="1159932"/>
          </a:xfrm>
        </p:grpSpPr>
        <p:sp>
          <p:nvSpPr>
            <p:cNvPr id="59" name="Rectangle 58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 62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Group 67"/>
          <p:cNvGrpSpPr/>
          <p:nvPr/>
        </p:nvGrpSpPr>
        <p:grpSpPr>
          <a:xfrm>
            <a:off x="1583266" y="1811869"/>
            <a:ext cx="1193800" cy="1168399"/>
            <a:chOff x="1659466" y="1693335"/>
            <a:chExt cx="1193800" cy="1168399"/>
          </a:xfrm>
        </p:grpSpPr>
        <p:sp>
          <p:nvSpPr>
            <p:cNvPr id="69" name="Rectangle 68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71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5192994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37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Rectangle 71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72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74" name="Straight Arrow Connector 7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42800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 – Introduction to the doubly linked </a:t>
            </a:r>
            <a:r>
              <a:rPr lang="en-US" dirty="0"/>
              <a:t>l</a:t>
            </a:r>
            <a:r>
              <a:rPr lang="en-US" dirty="0" smtClean="0"/>
              <a:t>ist data structure</a:t>
            </a:r>
          </a:p>
          <a:p>
            <a:endParaRPr lang="en-US" dirty="0" smtClean="0"/>
          </a:p>
          <a:p>
            <a:r>
              <a:rPr lang="en-US" dirty="0" smtClean="0"/>
              <a:t>Part II – Design and implementation of doubly linked </a:t>
            </a:r>
            <a:r>
              <a:rPr lang="en-US" dirty="0"/>
              <a:t>l</a:t>
            </a:r>
            <a:r>
              <a:rPr lang="en-US" dirty="0" smtClean="0"/>
              <a:t>ist data structure</a:t>
            </a:r>
          </a:p>
          <a:p>
            <a:endParaRPr lang="en-US" dirty="0" smtClean="0"/>
          </a:p>
          <a:p>
            <a:r>
              <a:rPr lang="en-US" dirty="0" smtClean="0"/>
              <a:t>Part III – Iterating over a doubly </a:t>
            </a:r>
            <a:r>
              <a:rPr lang="en-US" dirty="0"/>
              <a:t>l</a:t>
            </a:r>
            <a:r>
              <a:rPr lang="en-US" dirty="0" smtClean="0"/>
              <a:t>inked </a:t>
            </a:r>
            <a:r>
              <a:rPr lang="en-US" dirty="0"/>
              <a:t>l</a:t>
            </a:r>
            <a:r>
              <a:rPr lang="en-US" dirty="0" smtClean="0"/>
              <a:t>ist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2471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Adding Mel to List L at position </a:t>
            </a:r>
            <a:r>
              <a:rPr lang="en-US" dirty="0"/>
              <a:t>1</a:t>
            </a:r>
            <a:endParaRPr lang="en-US" dirty="0" smtClean="0"/>
          </a:p>
          <a:p>
            <a:pPr lvl="1"/>
            <a:r>
              <a:rPr lang="en-US" dirty="0" smtClean="0"/>
              <a:t>Moves everyone one position down</a:t>
            </a:r>
          </a:p>
          <a:p>
            <a:pPr lvl="1"/>
            <a:r>
              <a:rPr lang="en-US" dirty="0" smtClean="0"/>
              <a:t>Valid insert positions are [0, </a:t>
            </a:r>
            <a:r>
              <a:rPr lang="en-US" dirty="0" err="1" smtClean="0"/>
              <a:t>currentSize</a:t>
            </a:r>
            <a:r>
              <a:rPr lang="en-US" dirty="0" smtClean="0"/>
              <a:t>];</a:t>
            </a:r>
          </a:p>
          <a:p>
            <a:pPr lvl="2"/>
            <a:r>
              <a:rPr lang="en-US" dirty="0" smtClean="0"/>
              <a:t>Inserting at </a:t>
            </a:r>
            <a:r>
              <a:rPr lang="en-US" dirty="0" err="1" smtClean="0"/>
              <a:t>currentSize</a:t>
            </a:r>
            <a:r>
              <a:rPr lang="en-US" dirty="0" smtClean="0"/>
              <a:t> is the add() operation (“append”)</a:t>
            </a:r>
          </a:p>
          <a:p>
            <a:r>
              <a:rPr lang="en-US" dirty="0" smtClean="0"/>
              <a:t>Add new node at position </a:t>
            </a:r>
            <a:r>
              <a:rPr lang="en-US" dirty="0" err="1" smtClean="0"/>
              <a:t>i</a:t>
            </a:r>
            <a:r>
              <a:rPr lang="en-US" dirty="0" smtClean="0"/>
              <a:t> in the chain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68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L.add</a:t>
            </a:r>
            <a:r>
              <a:rPr lang="en-US" dirty="0" smtClean="0"/>
              <a:t>(1, “Mel”);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7916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new element at position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54466" y="1498604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78200" y="2082801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683001" y="1507069"/>
            <a:ext cx="1456267" cy="1159932"/>
            <a:chOff x="1811866" y="1693335"/>
            <a:chExt cx="1456267" cy="1159932"/>
          </a:xfrm>
        </p:grpSpPr>
        <p:sp>
          <p:nvSpPr>
            <p:cNvPr id="11" name="Rectangle 10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732867" y="1507069"/>
            <a:ext cx="1456267" cy="1159932"/>
            <a:chOff x="1811866" y="1693335"/>
            <a:chExt cx="1456267" cy="1159932"/>
          </a:xfrm>
        </p:grpSpPr>
        <p:sp>
          <p:nvSpPr>
            <p:cNvPr id="17" name="Rectangle 16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791201" y="1507068"/>
            <a:ext cx="1608668" cy="1159932"/>
            <a:chOff x="5994400" y="1676401"/>
            <a:chExt cx="1608668" cy="1159932"/>
          </a:xfrm>
        </p:grpSpPr>
        <p:sp>
          <p:nvSpPr>
            <p:cNvPr id="29" name="Rectangle 28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34" name="Straight Arrow Connector 3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37"/>
          <p:cNvGrpSpPr/>
          <p:nvPr/>
        </p:nvGrpSpPr>
        <p:grpSpPr>
          <a:xfrm>
            <a:off x="2497667" y="1507069"/>
            <a:ext cx="1193800" cy="1168399"/>
            <a:chOff x="1659466" y="1693335"/>
            <a:chExt cx="1193800" cy="1168399"/>
          </a:xfrm>
        </p:grpSpPr>
        <p:sp>
          <p:nvSpPr>
            <p:cNvPr id="39" name="Rectangle 38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30010187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8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" name="Rectangle 41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7"/>
          <p:cNvSpPr txBox="1"/>
          <p:nvPr/>
        </p:nvSpPr>
        <p:spPr>
          <a:xfrm>
            <a:off x="601134" y="1930401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837267" y="1913467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855133" y="2853266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898866" y="3344338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22600" y="3928535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742268" y="3352803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742268" y="37422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4055534" y="3928535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742268" y="41232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327401" y="4284135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4792134" y="3352803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792134" y="37422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5105400" y="3928535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4792134" y="41232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377267" y="4284135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825068" y="3344336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5825068" y="3733802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825068" y="4114802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5410201" y="4275668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6138335" y="3733804"/>
            <a:ext cx="880534" cy="313264"/>
            <a:chOff x="6697133" y="2082803"/>
            <a:chExt cx="880534" cy="313264"/>
          </a:xfrm>
        </p:grpSpPr>
        <p:cxnSp>
          <p:nvCxnSpPr>
            <p:cNvPr id="77" name="Straight Arrow Connector 7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2142067" y="3352803"/>
            <a:ext cx="1193800" cy="1168399"/>
            <a:chOff x="1659466" y="1693335"/>
            <a:chExt cx="1193800" cy="1168399"/>
          </a:xfrm>
        </p:grpSpPr>
        <p:sp>
          <p:nvSpPr>
            <p:cNvPr id="82" name="Rectangle 81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4" name="Object 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9598570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9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5" name="Rectangle 84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87" name="Straight Arrow Connector 86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1" name="TextBox 90"/>
          <p:cNvSpPr txBox="1"/>
          <p:nvPr/>
        </p:nvSpPr>
        <p:spPr>
          <a:xfrm>
            <a:off x="245534" y="3776135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1481667" y="3759201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4284135" y="5198536"/>
            <a:ext cx="626533" cy="1159932"/>
            <a:chOff x="6942668" y="4690536"/>
            <a:chExt cx="626533" cy="1159932"/>
          </a:xfrm>
        </p:grpSpPr>
        <p:sp>
          <p:nvSpPr>
            <p:cNvPr id="95" name="Rectangle 94"/>
            <p:cNvSpPr/>
            <p:nvPr/>
          </p:nvSpPr>
          <p:spPr>
            <a:xfrm>
              <a:off x="6942668" y="4690536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942668" y="5080002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42668" y="5461002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4597402" y="5588004"/>
            <a:ext cx="880534" cy="313264"/>
            <a:chOff x="6697133" y="2082803"/>
            <a:chExt cx="880534" cy="313264"/>
          </a:xfrm>
        </p:grpSpPr>
        <p:cxnSp>
          <p:nvCxnSpPr>
            <p:cNvPr id="100" name="Straight Arrow Connector 99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2709333" y="4580468"/>
            <a:ext cx="682511" cy="1046664"/>
            <a:chOff x="2709333" y="4580468"/>
            <a:chExt cx="682511" cy="1046664"/>
          </a:xfrm>
        </p:grpSpPr>
        <p:cxnSp>
          <p:nvCxnSpPr>
            <p:cNvPr id="104" name="Straight Arrow Connector 103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3683000" y="4597401"/>
            <a:ext cx="682511" cy="1046664"/>
            <a:chOff x="2709333" y="4580468"/>
            <a:chExt cx="682511" cy="1046664"/>
          </a:xfrm>
        </p:grpSpPr>
        <p:cxnSp>
          <p:nvCxnSpPr>
            <p:cNvPr id="113" name="Straight Arrow Connector 112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4800600" y="4588934"/>
            <a:ext cx="682511" cy="1046664"/>
            <a:chOff x="2709333" y="4580468"/>
            <a:chExt cx="682511" cy="1046664"/>
          </a:xfrm>
        </p:grpSpPr>
        <p:cxnSp>
          <p:nvCxnSpPr>
            <p:cNvPr id="116" name="Straight Arrow Connector 115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4986866" y="6028267"/>
            <a:ext cx="133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node</a:t>
            </a:r>
            <a:endParaRPr lang="en-US" dirty="0"/>
          </a:p>
        </p:txBody>
      </p:sp>
      <p:cxnSp>
        <p:nvCxnSpPr>
          <p:cNvPr id="123" name="Straight Arrow Connector 122"/>
          <p:cNvCxnSpPr>
            <a:stCxn id="63" idx="2"/>
          </p:cNvCxnSpPr>
          <p:nvPr/>
        </p:nvCxnSpPr>
        <p:spPr>
          <a:xfrm flipH="1">
            <a:off x="4826000" y="4512735"/>
            <a:ext cx="279401" cy="67733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95" idx="0"/>
          </p:cNvCxnSpPr>
          <p:nvPr/>
        </p:nvCxnSpPr>
        <p:spPr>
          <a:xfrm>
            <a:off x="3843867" y="4529666"/>
            <a:ext cx="753535" cy="66887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7323667" y="3962401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new last </a:t>
            </a:r>
          </a:p>
          <a:p>
            <a:r>
              <a:rPr lang="en-US" dirty="0" smtClean="0"/>
              <a:t>element</a:t>
            </a:r>
            <a:endParaRPr lang="en-US" dirty="0"/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3869267" y="4639733"/>
            <a:ext cx="372534" cy="149013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4707467" y="4555067"/>
            <a:ext cx="254000" cy="62653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49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new element at position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57200" y="3513667"/>
            <a:ext cx="8229600" cy="266329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Key Idea:</a:t>
            </a:r>
          </a:p>
          <a:p>
            <a:pPr lvl="1"/>
            <a:r>
              <a:rPr lang="en-US" dirty="0" smtClean="0"/>
              <a:t>Go </a:t>
            </a:r>
            <a:r>
              <a:rPr lang="en-US" dirty="0"/>
              <a:t>to element at position </a:t>
            </a:r>
            <a:r>
              <a:rPr lang="en-US" dirty="0" err="1" smtClean="0"/>
              <a:t>i</a:t>
            </a:r>
            <a:endParaRPr lang="en-US" dirty="0"/>
          </a:p>
          <a:p>
            <a:pPr lvl="1"/>
            <a:r>
              <a:rPr lang="en-US" dirty="0" smtClean="0"/>
              <a:t>Go back to predecessor and add new </a:t>
            </a:r>
            <a:r>
              <a:rPr lang="en-US" dirty="0"/>
              <a:t>node as its </a:t>
            </a:r>
            <a:r>
              <a:rPr lang="en-US" dirty="0" smtClean="0"/>
              <a:t>successor</a:t>
            </a:r>
          </a:p>
          <a:p>
            <a:pPr lvl="1"/>
            <a:r>
              <a:rPr lang="en-US" dirty="0" smtClean="0"/>
              <a:t>Make new node be the predecessor of old node at position </a:t>
            </a:r>
            <a:r>
              <a:rPr lang="en-US" dirty="0" err="1" smtClean="0"/>
              <a:t>i</a:t>
            </a:r>
            <a:endParaRPr lang="en-US" dirty="0"/>
          </a:p>
          <a:p>
            <a:pPr lvl="1"/>
            <a:r>
              <a:rPr lang="en-US" dirty="0"/>
              <a:t>Increment current size</a:t>
            </a:r>
          </a:p>
          <a:p>
            <a:pPr lvl="1"/>
            <a:r>
              <a:rPr lang="en-US" dirty="0"/>
              <a:t>Need to consider two special cases</a:t>
            </a:r>
          </a:p>
          <a:p>
            <a:pPr lvl="2"/>
            <a:r>
              <a:rPr lang="en-US" dirty="0"/>
              <a:t>Insert at 0 (no element before it)</a:t>
            </a:r>
          </a:p>
          <a:p>
            <a:pPr lvl="2"/>
            <a:r>
              <a:rPr lang="en-US" dirty="0"/>
              <a:t>Insert at </a:t>
            </a:r>
            <a:r>
              <a:rPr lang="en-US" dirty="0" err="1"/>
              <a:t>currentSize</a:t>
            </a:r>
            <a:r>
              <a:rPr lang="en-US" dirty="0"/>
              <a:t> (call add())</a:t>
            </a:r>
          </a:p>
          <a:p>
            <a:r>
              <a:rPr lang="en-US" dirty="0"/>
              <a:t>Operation is O(n), n = length of list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318933" y="2954867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589866" y="1244601"/>
            <a:ext cx="17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Resulting list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905935" y="3014135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340065" y="1803404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463799" y="2387601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2768600" y="1811869"/>
            <a:ext cx="1456267" cy="1159932"/>
            <a:chOff x="1811866" y="1693335"/>
            <a:chExt cx="1456267" cy="1159932"/>
          </a:xfrm>
        </p:grpSpPr>
        <p:sp>
          <p:nvSpPr>
            <p:cNvPr id="41" name="Rectangle 40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818466" y="1811869"/>
            <a:ext cx="1456267" cy="1159932"/>
            <a:chOff x="1811866" y="1693335"/>
            <a:chExt cx="1456267" cy="1159932"/>
          </a:xfrm>
        </p:grpSpPr>
        <p:sp>
          <p:nvSpPr>
            <p:cNvPr id="47" name="Rectangle 46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4851400" y="1811869"/>
            <a:ext cx="1456267" cy="1159932"/>
            <a:chOff x="1811866" y="1693335"/>
            <a:chExt cx="1456267" cy="1159932"/>
          </a:xfrm>
        </p:grpSpPr>
        <p:sp>
          <p:nvSpPr>
            <p:cNvPr id="53" name="Rectangle 52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5918200" y="1794935"/>
            <a:ext cx="1608668" cy="1159932"/>
            <a:chOff x="5994400" y="1676401"/>
            <a:chExt cx="1608668" cy="1159932"/>
          </a:xfrm>
        </p:grpSpPr>
        <p:sp>
          <p:nvSpPr>
            <p:cNvPr id="59" name="Rectangle 58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Moe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 62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Group 67"/>
          <p:cNvGrpSpPr/>
          <p:nvPr/>
        </p:nvGrpSpPr>
        <p:grpSpPr>
          <a:xfrm>
            <a:off x="1583266" y="1811869"/>
            <a:ext cx="1193800" cy="1168399"/>
            <a:chOff x="1659466" y="1693335"/>
            <a:chExt cx="1193800" cy="1168399"/>
          </a:xfrm>
        </p:grpSpPr>
        <p:sp>
          <p:nvSpPr>
            <p:cNvPr id="69" name="Rectangle 68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71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7973079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93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Rectangle 71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72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74" name="Straight Arrow Connector 73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0380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 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Remove Ned from List L</a:t>
            </a:r>
          </a:p>
          <a:p>
            <a:pPr lvl="1"/>
            <a:r>
              <a:rPr lang="en-US" dirty="0" smtClean="0"/>
              <a:t>First find </a:t>
            </a:r>
            <a:r>
              <a:rPr lang="en-US" b="1" dirty="0" smtClean="0"/>
              <a:t>first copy</a:t>
            </a:r>
          </a:p>
          <a:p>
            <a:pPr lvl="1"/>
            <a:r>
              <a:rPr lang="en-US" dirty="0" smtClean="0"/>
              <a:t>Move successors one spot ahead in the list</a:t>
            </a:r>
          </a:p>
          <a:p>
            <a:pPr lvl="2"/>
            <a:r>
              <a:rPr lang="en-US" b="1" dirty="0" smtClean="0"/>
              <a:t>Keeps relative order</a:t>
            </a:r>
          </a:p>
          <a:p>
            <a:pPr lvl="1"/>
            <a:r>
              <a:rPr lang="en-US" dirty="0" smtClean="0"/>
              <a:t>Special case: erase last one </a:t>
            </a:r>
            <a:r>
              <a:rPr lang="en-US" dirty="0"/>
              <a:t>(no successors)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889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L.remove</a:t>
            </a:r>
            <a:r>
              <a:rPr lang="en-US" dirty="0" smtClean="0"/>
              <a:t>(“Moe”);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58427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01134" y="1930401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837267" y="1913467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855133" y="2853266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45534" y="3776135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1481667" y="3759201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111" name="Group 110"/>
          <p:cNvGrpSpPr/>
          <p:nvPr/>
        </p:nvGrpSpPr>
        <p:grpSpPr>
          <a:xfrm>
            <a:off x="3767667" y="4394201"/>
            <a:ext cx="682511" cy="1046664"/>
            <a:chOff x="2709333" y="4580468"/>
            <a:chExt cx="682511" cy="1046664"/>
          </a:xfrm>
        </p:grpSpPr>
        <p:cxnSp>
          <p:nvCxnSpPr>
            <p:cNvPr id="104" name="Straight Arrow Connector 103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792134" y="4411134"/>
            <a:ext cx="682511" cy="1046664"/>
            <a:chOff x="2709333" y="4580468"/>
            <a:chExt cx="682511" cy="1046664"/>
          </a:xfrm>
        </p:grpSpPr>
        <p:cxnSp>
          <p:nvCxnSpPr>
            <p:cNvPr id="113" name="Straight Arrow Connector 112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875866" y="4461935"/>
            <a:ext cx="682511" cy="1046664"/>
            <a:chOff x="2709333" y="4580468"/>
            <a:chExt cx="682511" cy="1046664"/>
          </a:xfrm>
        </p:grpSpPr>
        <p:cxnSp>
          <p:nvCxnSpPr>
            <p:cNvPr id="116" name="Straight Arrow Connector 115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2709333" y="5257800"/>
              <a:ext cx="6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temp</a:t>
              </a:r>
              <a:endParaRPr lang="en-US" dirty="0"/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4021666" y="2413000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2034332" y="1413937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118" name="Straight Arrow Connector 117"/>
          <p:cNvCxnSpPr/>
          <p:nvPr/>
        </p:nvCxnSpPr>
        <p:spPr>
          <a:xfrm>
            <a:off x="3166532" y="18457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3471333" y="1270002"/>
            <a:ext cx="1456267" cy="1159932"/>
            <a:chOff x="1811866" y="1693335"/>
            <a:chExt cx="1456267" cy="1159932"/>
          </a:xfrm>
        </p:grpSpPr>
        <p:sp>
          <p:nvSpPr>
            <p:cNvPr id="120" name="Rectangle 119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Rectangle 125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Arrow Connector 127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>
            <a:off x="4521199" y="1270002"/>
            <a:ext cx="1456267" cy="1159932"/>
            <a:chOff x="1811866" y="1693335"/>
            <a:chExt cx="1456267" cy="1159932"/>
          </a:xfrm>
        </p:grpSpPr>
        <p:sp>
          <p:nvSpPr>
            <p:cNvPr id="130" name="Rectangle 129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Arrow Connector 133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5554133" y="1270002"/>
            <a:ext cx="1456267" cy="1159932"/>
            <a:chOff x="1811866" y="1693335"/>
            <a:chExt cx="1456267" cy="1159932"/>
          </a:xfrm>
        </p:grpSpPr>
        <p:sp>
          <p:nvSpPr>
            <p:cNvPr id="136" name="Rectangle 135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Arrow Connector 137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ectangle 138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Arrow Connector 139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/>
          <p:cNvGrpSpPr/>
          <p:nvPr/>
        </p:nvGrpSpPr>
        <p:grpSpPr>
          <a:xfrm>
            <a:off x="6620933" y="1253068"/>
            <a:ext cx="1608668" cy="1159932"/>
            <a:chOff x="5994400" y="1676401"/>
            <a:chExt cx="1608668" cy="1159932"/>
          </a:xfrm>
        </p:grpSpPr>
        <p:sp>
          <p:nvSpPr>
            <p:cNvPr id="142" name="Rectangle 141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Arrow Connector 144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6" name="Group 145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147" name="Straight Arrow Connector 146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1" name="Group 150"/>
          <p:cNvGrpSpPr/>
          <p:nvPr/>
        </p:nvGrpSpPr>
        <p:grpSpPr>
          <a:xfrm>
            <a:off x="2285999" y="1270002"/>
            <a:ext cx="1193800" cy="1168399"/>
            <a:chOff x="1659466" y="1693335"/>
            <a:chExt cx="1193800" cy="1168399"/>
          </a:xfrm>
        </p:grpSpPr>
        <p:sp>
          <p:nvSpPr>
            <p:cNvPr id="152" name="Rectangle 151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4" name="Object 1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9852182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46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5" name="Rectangle 154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6" name="Group 155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157" name="Straight Arrow Connector 156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1" name="TextBox 160"/>
          <p:cNvSpPr txBox="1"/>
          <p:nvPr/>
        </p:nvSpPr>
        <p:spPr>
          <a:xfrm>
            <a:off x="221766" y="1116419"/>
            <a:ext cx="2078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L.remove</a:t>
            </a:r>
            <a:r>
              <a:rPr lang="en-US" sz="2000" dirty="0" smtClean="0"/>
              <a:t>(“Moe”);</a:t>
            </a:r>
            <a:endParaRPr lang="en-US" sz="2000" dirty="0"/>
          </a:p>
        </p:txBody>
      </p:sp>
      <p:sp>
        <p:nvSpPr>
          <p:cNvPr id="164" name="TextBox 163"/>
          <p:cNvSpPr txBox="1"/>
          <p:nvPr/>
        </p:nvSpPr>
        <p:spPr>
          <a:xfrm>
            <a:off x="3809999" y="4343400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1822665" y="3344337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166" name="Straight Arrow Connector 165"/>
          <p:cNvCxnSpPr/>
          <p:nvPr/>
        </p:nvCxnSpPr>
        <p:spPr>
          <a:xfrm>
            <a:off x="2954865" y="37761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7" name="Group 166"/>
          <p:cNvGrpSpPr/>
          <p:nvPr/>
        </p:nvGrpSpPr>
        <p:grpSpPr>
          <a:xfrm>
            <a:off x="3259666" y="3200402"/>
            <a:ext cx="1456267" cy="1159932"/>
            <a:chOff x="1811866" y="1693335"/>
            <a:chExt cx="1456267" cy="1159932"/>
          </a:xfrm>
        </p:grpSpPr>
        <p:sp>
          <p:nvSpPr>
            <p:cNvPr id="168" name="Rectangle 167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Arrow Connector 169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Rectangle 170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2" name="Straight Arrow Connector 171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" name="Rectangle 173"/>
          <p:cNvSpPr/>
          <p:nvPr/>
        </p:nvSpPr>
        <p:spPr>
          <a:xfrm>
            <a:off x="4724399" y="3200402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75" name="Rectangle 174"/>
          <p:cNvSpPr/>
          <p:nvPr/>
        </p:nvSpPr>
        <p:spPr>
          <a:xfrm>
            <a:off x="4724399" y="3589868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Arrow Connector 175"/>
          <p:cNvCxnSpPr/>
          <p:nvPr/>
        </p:nvCxnSpPr>
        <p:spPr>
          <a:xfrm>
            <a:off x="5037665" y="37761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4724399" y="3970868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Arrow Connector 177"/>
          <p:cNvCxnSpPr/>
          <p:nvPr/>
        </p:nvCxnSpPr>
        <p:spPr>
          <a:xfrm>
            <a:off x="4309532" y="41317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9" name="Group 178"/>
          <p:cNvGrpSpPr/>
          <p:nvPr/>
        </p:nvGrpSpPr>
        <p:grpSpPr>
          <a:xfrm>
            <a:off x="5342466" y="3200402"/>
            <a:ext cx="1456267" cy="1159932"/>
            <a:chOff x="1811866" y="1693335"/>
            <a:chExt cx="1456267" cy="1159932"/>
          </a:xfrm>
        </p:grpSpPr>
        <p:sp>
          <p:nvSpPr>
            <p:cNvPr id="180" name="Rectangle 179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2" name="Straight Arrow Connector 181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Rectangle 182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Arrow Connector 183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Rectangle 185"/>
          <p:cNvSpPr/>
          <p:nvPr/>
        </p:nvSpPr>
        <p:spPr>
          <a:xfrm>
            <a:off x="6824133" y="3183468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/>
          </a:p>
        </p:txBody>
      </p:sp>
      <p:sp>
        <p:nvSpPr>
          <p:cNvPr id="187" name="Rectangle 186"/>
          <p:cNvSpPr/>
          <p:nvPr/>
        </p:nvSpPr>
        <p:spPr>
          <a:xfrm>
            <a:off x="6824133" y="35729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6824133" y="39539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9" name="Straight Arrow Connector 188"/>
          <p:cNvCxnSpPr/>
          <p:nvPr/>
        </p:nvCxnSpPr>
        <p:spPr>
          <a:xfrm>
            <a:off x="6409266" y="4114800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0" name="Group 189"/>
          <p:cNvGrpSpPr/>
          <p:nvPr/>
        </p:nvGrpSpPr>
        <p:grpSpPr>
          <a:xfrm>
            <a:off x="7137400" y="3572936"/>
            <a:ext cx="880534" cy="313264"/>
            <a:chOff x="6697133" y="2082803"/>
            <a:chExt cx="880534" cy="313264"/>
          </a:xfrm>
        </p:grpSpPr>
        <p:cxnSp>
          <p:nvCxnSpPr>
            <p:cNvPr id="191" name="Straight Arrow Connector 190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4"/>
          <p:cNvGrpSpPr/>
          <p:nvPr/>
        </p:nvGrpSpPr>
        <p:grpSpPr>
          <a:xfrm>
            <a:off x="2074332" y="3200402"/>
            <a:ext cx="1193800" cy="1168399"/>
            <a:chOff x="1659466" y="1693335"/>
            <a:chExt cx="1193800" cy="1168399"/>
          </a:xfrm>
        </p:grpSpPr>
        <p:sp>
          <p:nvSpPr>
            <p:cNvPr id="196" name="Rectangle 195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98" name="Object 19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4338248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47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9" name="Rectangle 198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0" name="Group 199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201" name="Straight Arrow Connector 200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Freeform 1"/>
          <p:cNvSpPr/>
          <p:nvPr/>
        </p:nvSpPr>
        <p:spPr>
          <a:xfrm>
            <a:off x="5156200" y="4182533"/>
            <a:ext cx="1972733" cy="635000"/>
          </a:xfrm>
          <a:custGeom>
            <a:avLst/>
            <a:gdLst>
              <a:gd name="connsiteX0" fmla="*/ 1972733 w 1972733"/>
              <a:gd name="connsiteY0" fmla="*/ 0 h 635000"/>
              <a:gd name="connsiteX1" fmla="*/ 1972733 w 1972733"/>
              <a:gd name="connsiteY1" fmla="*/ 0 h 635000"/>
              <a:gd name="connsiteX2" fmla="*/ 1972733 w 1972733"/>
              <a:gd name="connsiteY2" fmla="*/ 635000 h 635000"/>
              <a:gd name="connsiteX3" fmla="*/ 1972733 w 1972733"/>
              <a:gd name="connsiteY3" fmla="*/ 635000 h 635000"/>
              <a:gd name="connsiteX4" fmla="*/ 8467 w 1972733"/>
              <a:gd name="connsiteY4" fmla="*/ 609600 h 635000"/>
              <a:gd name="connsiteX5" fmla="*/ 0 w 1972733"/>
              <a:gd name="connsiteY5" fmla="*/ 186267 h 63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2733" h="635000">
                <a:moveTo>
                  <a:pt x="1972733" y="0"/>
                </a:moveTo>
                <a:lnTo>
                  <a:pt x="1972733" y="0"/>
                </a:lnTo>
                <a:lnTo>
                  <a:pt x="1972733" y="635000"/>
                </a:lnTo>
                <a:lnTo>
                  <a:pt x="1972733" y="635000"/>
                </a:lnTo>
                <a:lnTo>
                  <a:pt x="8467" y="609600"/>
                </a:lnTo>
                <a:lnTo>
                  <a:pt x="0" y="186267"/>
                </a:ln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012267" y="3793067"/>
            <a:ext cx="2235200" cy="1143000"/>
          </a:xfrm>
          <a:custGeom>
            <a:avLst/>
            <a:gdLst>
              <a:gd name="connsiteX0" fmla="*/ 0 w 2235200"/>
              <a:gd name="connsiteY0" fmla="*/ 0 h 1143000"/>
              <a:gd name="connsiteX1" fmla="*/ 0 w 2235200"/>
              <a:gd name="connsiteY1" fmla="*/ 0 h 1143000"/>
              <a:gd name="connsiteX2" fmla="*/ 16933 w 2235200"/>
              <a:gd name="connsiteY2" fmla="*/ 1117600 h 1143000"/>
              <a:gd name="connsiteX3" fmla="*/ 16933 w 2235200"/>
              <a:gd name="connsiteY3" fmla="*/ 1117600 h 1143000"/>
              <a:gd name="connsiteX4" fmla="*/ 2235200 w 2235200"/>
              <a:gd name="connsiteY4" fmla="*/ 1143000 h 1143000"/>
              <a:gd name="connsiteX5" fmla="*/ 2226733 w 2235200"/>
              <a:gd name="connsiteY5" fmla="*/ 3302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35200" h="1143000">
                <a:moveTo>
                  <a:pt x="0" y="0"/>
                </a:moveTo>
                <a:lnTo>
                  <a:pt x="0" y="0"/>
                </a:lnTo>
                <a:cubicBezTo>
                  <a:pt x="18317" y="970831"/>
                  <a:pt x="16933" y="598257"/>
                  <a:pt x="16933" y="1117600"/>
                </a:cubicBezTo>
                <a:lnTo>
                  <a:pt x="16933" y="1117600"/>
                </a:lnTo>
                <a:lnTo>
                  <a:pt x="2235200" y="1143000"/>
                </a:lnTo>
                <a:cubicBezTo>
                  <a:pt x="2232378" y="872067"/>
                  <a:pt x="2229555" y="601133"/>
                  <a:pt x="2226733" y="3302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476067" y="4148667"/>
            <a:ext cx="1089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Deviate </a:t>
            </a:r>
          </a:p>
          <a:p>
            <a:r>
              <a:rPr lang="en-US" dirty="0" smtClean="0"/>
              <a:t>successor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01066" y="5410200"/>
            <a:ext cx="1332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Deviate</a:t>
            </a:r>
          </a:p>
          <a:p>
            <a:r>
              <a:rPr lang="en-US" dirty="0" smtClean="0"/>
              <a:t>predecessor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87067" y="5393267"/>
            <a:ext cx="122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Erase node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555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 animBg="1"/>
      <p:bldP spid="2" grpId="0" animBg="1"/>
      <p:bldP spid="24" grpId="0" animBg="1"/>
      <p:bldP spid="25" grpId="0"/>
      <p:bldP spid="26" grpId="0"/>
      <p:bldP spid="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53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 (3)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57200" y="3242733"/>
            <a:ext cx="8229600" cy="29342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Key idea: </a:t>
            </a:r>
          </a:p>
          <a:p>
            <a:pPr lvl="1"/>
            <a:r>
              <a:rPr lang="en-US" dirty="0" smtClean="0"/>
              <a:t>Go to node that is target </a:t>
            </a:r>
          </a:p>
          <a:p>
            <a:pPr lvl="1"/>
            <a:r>
              <a:rPr lang="en-US" dirty="0" smtClean="0"/>
              <a:t>Set next of node previous to previous of target </a:t>
            </a:r>
          </a:p>
          <a:p>
            <a:pPr lvl="1"/>
            <a:r>
              <a:rPr lang="en-US" dirty="0" smtClean="0"/>
              <a:t>Set next of previous node of target be the next of target</a:t>
            </a:r>
          </a:p>
          <a:p>
            <a:pPr lvl="1"/>
            <a:r>
              <a:rPr lang="en-US" dirty="0" smtClean="0"/>
              <a:t>Set value at target and target itself to null</a:t>
            </a:r>
          </a:p>
          <a:p>
            <a:pPr lvl="1"/>
            <a:r>
              <a:rPr lang="en-US" dirty="0" smtClean="0"/>
              <a:t>Decrement current size</a:t>
            </a:r>
          </a:p>
          <a:p>
            <a:pPr lvl="1"/>
            <a:r>
              <a:rPr lang="en-US" dirty="0" smtClean="0"/>
              <a:t>Note: Removing first element has header has predecessor</a:t>
            </a:r>
          </a:p>
          <a:p>
            <a:r>
              <a:rPr lang="en-US" dirty="0" smtClean="0"/>
              <a:t>Operation is O(n), n = length of list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784600" y="1185335"/>
            <a:ext cx="17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Resulting list</a:t>
            </a:r>
            <a:endParaRPr lang="en-US" sz="24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3217334" y="1837268"/>
            <a:ext cx="1456267" cy="1159932"/>
            <a:chOff x="1811866" y="1693335"/>
            <a:chExt cx="1456267" cy="1159932"/>
          </a:xfrm>
        </p:grpSpPr>
        <p:sp>
          <p:nvSpPr>
            <p:cNvPr id="38" name="Rectangle 37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267200" y="1837268"/>
            <a:ext cx="1456267" cy="1159932"/>
            <a:chOff x="1811866" y="1693335"/>
            <a:chExt cx="1456267" cy="1159932"/>
          </a:xfrm>
        </p:grpSpPr>
        <p:sp>
          <p:nvSpPr>
            <p:cNvPr id="44" name="Rectangle 43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5317067" y="1845734"/>
            <a:ext cx="1608668" cy="1159932"/>
            <a:chOff x="5994400" y="1676401"/>
            <a:chExt cx="1608668" cy="1159932"/>
          </a:xfrm>
        </p:grpSpPr>
        <p:sp>
          <p:nvSpPr>
            <p:cNvPr id="56" name="Rectangle 55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oup 59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61" name="Straight Arrow Connector 60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Group 64"/>
          <p:cNvGrpSpPr/>
          <p:nvPr/>
        </p:nvGrpSpPr>
        <p:grpSpPr>
          <a:xfrm>
            <a:off x="2032000" y="1837268"/>
            <a:ext cx="1193800" cy="1168399"/>
            <a:chOff x="1659466" y="1693335"/>
            <a:chExt cx="1193800" cy="1168399"/>
          </a:xfrm>
        </p:grpSpPr>
        <p:sp>
          <p:nvSpPr>
            <p:cNvPr id="66" name="Rectangle 65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8" name="Object 6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44310548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6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" name="Rectangle 68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71" name="Straight Arrow Connector 70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Straight Arrow Connector 74"/>
          <p:cNvCxnSpPr/>
          <p:nvPr/>
        </p:nvCxnSpPr>
        <p:spPr>
          <a:xfrm>
            <a:off x="2904066" y="2413001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750733" y="3014134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22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Remove element at position 2</a:t>
            </a:r>
          </a:p>
          <a:p>
            <a:pPr lvl="1"/>
            <a:r>
              <a:rPr lang="en-US" dirty="0" smtClean="0"/>
              <a:t>Position must be in range [0, currentSize-1]</a:t>
            </a:r>
          </a:p>
          <a:p>
            <a:pPr lvl="1"/>
            <a:r>
              <a:rPr lang="en-US" dirty="0" smtClean="0"/>
              <a:t>Move successors one spot ahead in the list</a:t>
            </a:r>
          </a:p>
          <a:p>
            <a:pPr lvl="2"/>
            <a:r>
              <a:rPr lang="en-US" dirty="0" smtClean="0"/>
              <a:t>Keeps relative order</a:t>
            </a:r>
          </a:p>
          <a:p>
            <a:pPr lvl="1"/>
            <a:r>
              <a:rPr lang="en-US" dirty="0" smtClean="0"/>
              <a:t>Special case: erase last one (no successors)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37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L.remove</a:t>
            </a:r>
            <a:r>
              <a:rPr lang="en-US" dirty="0" smtClean="0"/>
              <a:t>(2);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02975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at position </a:t>
            </a:r>
            <a:r>
              <a:rPr lang="en-US" dirty="0" err="1" smtClean="0"/>
              <a:t>i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01134" y="1930401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837267" y="1913467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855133" y="2853266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45534" y="3776135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1481667" y="3759201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111" name="Group 110"/>
          <p:cNvGrpSpPr/>
          <p:nvPr/>
        </p:nvGrpSpPr>
        <p:grpSpPr>
          <a:xfrm>
            <a:off x="3462867" y="4394201"/>
            <a:ext cx="1022477" cy="1323663"/>
            <a:chOff x="2404533" y="4580468"/>
            <a:chExt cx="1022477" cy="1323663"/>
          </a:xfrm>
        </p:grpSpPr>
        <p:cxnSp>
          <p:nvCxnSpPr>
            <p:cNvPr id="104" name="Straight Arrow Connector 103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2404533" y="5257800"/>
              <a:ext cx="10224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emp</a:t>
              </a:r>
            </a:p>
            <a:p>
              <a:r>
                <a:rPr lang="en-US" dirty="0"/>
                <a:t>c</a:t>
              </a:r>
              <a:r>
                <a:rPr lang="en-US" dirty="0" smtClean="0"/>
                <a:t>ount: 0</a:t>
              </a:r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792134" y="4411134"/>
            <a:ext cx="954821" cy="1323663"/>
            <a:chOff x="2709333" y="4580468"/>
            <a:chExt cx="954821" cy="1323663"/>
          </a:xfrm>
        </p:grpSpPr>
        <p:cxnSp>
          <p:nvCxnSpPr>
            <p:cNvPr id="113" name="Straight Arrow Connector 112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2709333" y="5257800"/>
              <a:ext cx="9548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emp</a:t>
              </a:r>
            </a:p>
            <a:p>
              <a:r>
                <a:rPr lang="en-US" dirty="0"/>
                <a:t>c</a:t>
              </a:r>
              <a:r>
                <a:rPr lang="en-US" dirty="0" smtClean="0"/>
                <a:t>ount: 1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875866" y="4461935"/>
            <a:ext cx="954821" cy="1323663"/>
            <a:chOff x="2709333" y="4580468"/>
            <a:chExt cx="954821" cy="1323663"/>
          </a:xfrm>
        </p:grpSpPr>
        <p:cxnSp>
          <p:nvCxnSpPr>
            <p:cNvPr id="116" name="Straight Arrow Connector 115"/>
            <p:cNvCxnSpPr/>
            <p:nvPr/>
          </p:nvCxnSpPr>
          <p:spPr>
            <a:xfrm flipV="1">
              <a:off x="3031067" y="4580468"/>
              <a:ext cx="0" cy="643465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2709333" y="5257800"/>
              <a:ext cx="9548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emp</a:t>
              </a:r>
            </a:p>
            <a:p>
              <a:r>
                <a:rPr lang="en-US" dirty="0"/>
                <a:t>c</a:t>
              </a:r>
              <a:r>
                <a:rPr lang="en-US" dirty="0" smtClean="0"/>
                <a:t>ount: 2</a:t>
              </a:r>
              <a:endParaRPr lang="en-US" dirty="0"/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4021666" y="2413000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2034332" y="1413937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118" name="Straight Arrow Connector 117"/>
          <p:cNvCxnSpPr/>
          <p:nvPr/>
        </p:nvCxnSpPr>
        <p:spPr>
          <a:xfrm>
            <a:off x="3166532" y="18457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3471333" y="1270002"/>
            <a:ext cx="1456267" cy="1159932"/>
            <a:chOff x="1811866" y="1693335"/>
            <a:chExt cx="1456267" cy="1159932"/>
          </a:xfrm>
        </p:grpSpPr>
        <p:sp>
          <p:nvSpPr>
            <p:cNvPr id="120" name="Rectangle 119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Rectangle 125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Arrow Connector 127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>
            <a:off x="4521199" y="1270002"/>
            <a:ext cx="1456267" cy="1159932"/>
            <a:chOff x="1811866" y="1693335"/>
            <a:chExt cx="1456267" cy="1159932"/>
          </a:xfrm>
        </p:grpSpPr>
        <p:sp>
          <p:nvSpPr>
            <p:cNvPr id="130" name="Rectangle 129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Arrow Connector 133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5554133" y="1270002"/>
            <a:ext cx="1456267" cy="1159932"/>
            <a:chOff x="1811866" y="1693335"/>
            <a:chExt cx="1456267" cy="1159932"/>
          </a:xfrm>
        </p:grpSpPr>
        <p:sp>
          <p:nvSpPr>
            <p:cNvPr id="136" name="Rectangle 135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Arrow Connector 137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ectangle 138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Arrow Connector 139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/>
          <p:cNvGrpSpPr/>
          <p:nvPr/>
        </p:nvGrpSpPr>
        <p:grpSpPr>
          <a:xfrm>
            <a:off x="6620933" y="1253068"/>
            <a:ext cx="1608668" cy="1159932"/>
            <a:chOff x="5994400" y="1676401"/>
            <a:chExt cx="1608668" cy="1159932"/>
          </a:xfrm>
        </p:grpSpPr>
        <p:sp>
          <p:nvSpPr>
            <p:cNvPr id="142" name="Rectangle 141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Arrow Connector 144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6" name="Group 145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147" name="Straight Arrow Connector 146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1" name="Group 150"/>
          <p:cNvGrpSpPr/>
          <p:nvPr/>
        </p:nvGrpSpPr>
        <p:grpSpPr>
          <a:xfrm>
            <a:off x="2285999" y="1270002"/>
            <a:ext cx="1193800" cy="1168399"/>
            <a:chOff x="1659466" y="1693335"/>
            <a:chExt cx="1193800" cy="1168399"/>
          </a:xfrm>
        </p:grpSpPr>
        <p:sp>
          <p:nvSpPr>
            <p:cNvPr id="152" name="Rectangle 151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4" name="Object 1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2052984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44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5" name="Rectangle 154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6" name="Group 155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157" name="Straight Arrow Connector 156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1" name="TextBox 160"/>
          <p:cNvSpPr txBox="1"/>
          <p:nvPr/>
        </p:nvSpPr>
        <p:spPr>
          <a:xfrm>
            <a:off x="221766" y="1116419"/>
            <a:ext cx="1512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L.remove</a:t>
            </a:r>
            <a:r>
              <a:rPr lang="en-US" sz="2000" dirty="0" smtClean="0"/>
              <a:t>(</a:t>
            </a:r>
            <a:r>
              <a:rPr lang="en-US" sz="2000" dirty="0"/>
              <a:t>2</a:t>
            </a:r>
            <a:r>
              <a:rPr lang="en-US" sz="2000" dirty="0" smtClean="0"/>
              <a:t>);</a:t>
            </a:r>
            <a:endParaRPr lang="en-US" sz="2000" dirty="0"/>
          </a:p>
        </p:txBody>
      </p:sp>
      <p:sp>
        <p:nvSpPr>
          <p:cNvPr id="164" name="TextBox 163"/>
          <p:cNvSpPr txBox="1"/>
          <p:nvPr/>
        </p:nvSpPr>
        <p:spPr>
          <a:xfrm>
            <a:off x="3809999" y="4343400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1822665" y="3344337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166" name="Straight Arrow Connector 165"/>
          <p:cNvCxnSpPr/>
          <p:nvPr/>
        </p:nvCxnSpPr>
        <p:spPr>
          <a:xfrm>
            <a:off x="2954865" y="37761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7" name="Group 166"/>
          <p:cNvGrpSpPr/>
          <p:nvPr/>
        </p:nvGrpSpPr>
        <p:grpSpPr>
          <a:xfrm>
            <a:off x="3259666" y="3200402"/>
            <a:ext cx="1456267" cy="1159932"/>
            <a:chOff x="1811866" y="1693335"/>
            <a:chExt cx="1456267" cy="1159932"/>
          </a:xfrm>
        </p:grpSpPr>
        <p:sp>
          <p:nvSpPr>
            <p:cNvPr id="168" name="Rectangle 167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Arrow Connector 169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Rectangle 170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2" name="Straight Arrow Connector 171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" name="Rectangle 173"/>
          <p:cNvSpPr/>
          <p:nvPr/>
        </p:nvSpPr>
        <p:spPr>
          <a:xfrm>
            <a:off x="4724399" y="3200402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75" name="Rectangle 174"/>
          <p:cNvSpPr/>
          <p:nvPr/>
        </p:nvSpPr>
        <p:spPr>
          <a:xfrm>
            <a:off x="4724399" y="3589868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Arrow Connector 175"/>
          <p:cNvCxnSpPr/>
          <p:nvPr/>
        </p:nvCxnSpPr>
        <p:spPr>
          <a:xfrm>
            <a:off x="5037665" y="37761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4724399" y="3970868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Arrow Connector 177"/>
          <p:cNvCxnSpPr/>
          <p:nvPr/>
        </p:nvCxnSpPr>
        <p:spPr>
          <a:xfrm>
            <a:off x="4309532" y="4131734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9" name="Group 178"/>
          <p:cNvGrpSpPr/>
          <p:nvPr/>
        </p:nvGrpSpPr>
        <p:grpSpPr>
          <a:xfrm>
            <a:off x="5342466" y="3200402"/>
            <a:ext cx="1456267" cy="1159932"/>
            <a:chOff x="1811866" y="1693335"/>
            <a:chExt cx="1456267" cy="1159932"/>
          </a:xfrm>
        </p:grpSpPr>
        <p:sp>
          <p:nvSpPr>
            <p:cNvPr id="180" name="Rectangle 179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2" name="Straight Arrow Connector 181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Rectangle 182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Arrow Connector 183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Rectangle 185"/>
          <p:cNvSpPr/>
          <p:nvPr/>
        </p:nvSpPr>
        <p:spPr>
          <a:xfrm>
            <a:off x="6824133" y="3183468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/>
          </a:p>
        </p:txBody>
      </p:sp>
      <p:sp>
        <p:nvSpPr>
          <p:cNvPr id="187" name="Rectangle 186"/>
          <p:cNvSpPr/>
          <p:nvPr/>
        </p:nvSpPr>
        <p:spPr>
          <a:xfrm>
            <a:off x="6824133" y="35729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6824133" y="39539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9" name="Straight Arrow Connector 188"/>
          <p:cNvCxnSpPr/>
          <p:nvPr/>
        </p:nvCxnSpPr>
        <p:spPr>
          <a:xfrm>
            <a:off x="6409266" y="4114800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0" name="Group 189"/>
          <p:cNvGrpSpPr/>
          <p:nvPr/>
        </p:nvGrpSpPr>
        <p:grpSpPr>
          <a:xfrm>
            <a:off x="7137400" y="3572936"/>
            <a:ext cx="880534" cy="313264"/>
            <a:chOff x="6697133" y="2082803"/>
            <a:chExt cx="880534" cy="313264"/>
          </a:xfrm>
        </p:grpSpPr>
        <p:cxnSp>
          <p:nvCxnSpPr>
            <p:cNvPr id="191" name="Straight Arrow Connector 190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4"/>
          <p:cNvGrpSpPr/>
          <p:nvPr/>
        </p:nvGrpSpPr>
        <p:grpSpPr>
          <a:xfrm>
            <a:off x="2074332" y="3200402"/>
            <a:ext cx="1193800" cy="1168399"/>
            <a:chOff x="1659466" y="1693335"/>
            <a:chExt cx="1193800" cy="1168399"/>
          </a:xfrm>
        </p:grpSpPr>
        <p:sp>
          <p:nvSpPr>
            <p:cNvPr id="196" name="Rectangle 195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98" name="Object 19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46287445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45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9" name="Rectangle 198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0" name="Group 199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201" name="Straight Arrow Connector 200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Freeform 1"/>
          <p:cNvSpPr/>
          <p:nvPr/>
        </p:nvSpPr>
        <p:spPr>
          <a:xfrm>
            <a:off x="5156200" y="4182533"/>
            <a:ext cx="1972733" cy="635000"/>
          </a:xfrm>
          <a:custGeom>
            <a:avLst/>
            <a:gdLst>
              <a:gd name="connsiteX0" fmla="*/ 1972733 w 1972733"/>
              <a:gd name="connsiteY0" fmla="*/ 0 h 635000"/>
              <a:gd name="connsiteX1" fmla="*/ 1972733 w 1972733"/>
              <a:gd name="connsiteY1" fmla="*/ 0 h 635000"/>
              <a:gd name="connsiteX2" fmla="*/ 1972733 w 1972733"/>
              <a:gd name="connsiteY2" fmla="*/ 635000 h 635000"/>
              <a:gd name="connsiteX3" fmla="*/ 1972733 w 1972733"/>
              <a:gd name="connsiteY3" fmla="*/ 635000 h 635000"/>
              <a:gd name="connsiteX4" fmla="*/ 8467 w 1972733"/>
              <a:gd name="connsiteY4" fmla="*/ 609600 h 635000"/>
              <a:gd name="connsiteX5" fmla="*/ 0 w 1972733"/>
              <a:gd name="connsiteY5" fmla="*/ 186267 h 63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2733" h="635000">
                <a:moveTo>
                  <a:pt x="1972733" y="0"/>
                </a:moveTo>
                <a:lnTo>
                  <a:pt x="1972733" y="0"/>
                </a:lnTo>
                <a:lnTo>
                  <a:pt x="1972733" y="635000"/>
                </a:lnTo>
                <a:lnTo>
                  <a:pt x="1972733" y="635000"/>
                </a:lnTo>
                <a:lnTo>
                  <a:pt x="8467" y="609600"/>
                </a:lnTo>
                <a:lnTo>
                  <a:pt x="0" y="186267"/>
                </a:ln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012267" y="3793067"/>
            <a:ext cx="2235200" cy="1143000"/>
          </a:xfrm>
          <a:custGeom>
            <a:avLst/>
            <a:gdLst>
              <a:gd name="connsiteX0" fmla="*/ 0 w 2235200"/>
              <a:gd name="connsiteY0" fmla="*/ 0 h 1143000"/>
              <a:gd name="connsiteX1" fmla="*/ 0 w 2235200"/>
              <a:gd name="connsiteY1" fmla="*/ 0 h 1143000"/>
              <a:gd name="connsiteX2" fmla="*/ 16933 w 2235200"/>
              <a:gd name="connsiteY2" fmla="*/ 1117600 h 1143000"/>
              <a:gd name="connsiteX3" fmla="*/ 16933 w 2235200"/>
              <a:gd name="connsiteY3" fmla="*/ 1117600 h 1143000"/>
              <a:gd name="connsiteX4" fmla="*/ 2235200 w 2235200"/>
              <a:gd name="connsiteY4" fmla="*/ 1143000 h 1143000"/>
              <a:gd name="connsiteX5" fmla="*/ 2226733 w 2235200"/>
              <a:gd name="connsiteY5" fmla="*/ 3302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35200" h="1143000">
                <a:moveTo>
                  <a:pt x="0" y="0"/>
                </a:moveTo>
                <a:lnTo>
                  <a:pt x="0" y="0"/>
                </a:lnTo>
                <a:cubicBezTo>
                  <a:pt x="18317" y="970831"/>
                  <a:pt x="16933" y="598257"/>
                  <a:pt x="16933" y="1117600"/>
                </a:cubicBezTo>
                <a:lnTo>
                  <a:pt x="16933" y="1117600"/>
                </a:lnTo>
                <a:lnTo>
                  <a:pt x="2235200" y="1143000"/>
                </a:lnTo>
                <a:cubicBezTo>
                  <a:pt x="2232378" y="872067"/>
                  <a:pt x="2229555" y="601133"/>
                  <a:pt x="2226733" y="3302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476067" y="4148667"/>
            <a:ext cx="1089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Deviate </a:t>
            </a:r>
          </a:p>
          <a:p>
            <a:r>
              <a:rPr lang="en-US" dirty="0" smtClean="0"/>
              <a:t>successor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01066" y="5410200"/>
            <a:ext cx="1332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Deviate</a:t>
            </a:r>
          </a:p>
          <a:p>
            <a:r>
              <a:rPr lang="en-US" dirty="0" smtClean="0"/>
              <a:t>predecessor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87067" y="5393267"/>
            <a:ext cx="122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Erase node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6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 animBg="1"/>
      <p:bldP spid="2" grpId="0" animBg="1"/>
      <p:bldP spid="24" grpId="0" animBg="1"/>
      <p:bldP spid="25" grpId="0"/>
      <p:bldP spid="26" grpId="0"/>
      <p:bldP spid="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element at position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57200" y="3242733"/>
            <a:ext cx="8229600" cy="29342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Key idea: </a:t>
            </a:r>
          </a:p>
          <a:p>
            <a:pPr lvl="1"/>
            <a:r>
              <a:rPr lang="en-US" dirty="0" smtClean="0"/>
              <a:t>Keep counter to </a:t>
            </a:r>
            <a:r>
              <a:rPr lang="en-US" dirty="0"/>
              <a:t>g</a:t>
            </a:r>
            <a:r>
              <a:rPr lang="en-US" dirty="0" smtClean="0"/>
              <a:t>o to node that is target </a:t>
            </a:r>
          </a:p>
          <a:p>
            <a:pPr lvl="1"/>
            <a:r>
              <a:rPr lang="en-US" dirty="0" smtClean="0"/>
              <a:t>Set next of node previous to previous of target </a:t>
            </a:r>
          </a:p>
          <a:p>
            <a:pPr lvl="1"/>
            <a:r>
              <a:rPr lang="en-US" dirty="0" smtClean="0"/>
              <a:t>Set next of previous node of target be the next of target</a:t>
            </a:r>
          </a:p>
          <a:p>
            <a:pPr lvl="1"/>
            <a:r>
              <a:rPr lang="en-US" dirty="0" smtClean="0"/>
              <a:t>Set value at target and target itself to null</a:t>
            </a:r>
          </a:p>
          <a:p>
            <a:pPr lvl="1"/>
            <a:r>
              <a:rPr lang="en-US" dirty="0" smtClean="0"/>
              <a:t>Decrement current size</a:t>
            </a:r>
          </a:p>
          <a:p>
            <a:pPr lvl="1"/>
            <a:r>
              <a:rPr lang="en-US" dirty="0" smtClean="0"/>
              <a:t>Note: Removing first element has header has predecessor</a:t>
            </a:r>
          </a:p>
          <a:p>
            <a:r>
              <a:rPr lang="en-US" dirty="0" smtClean="0"/>
              <a:t>Operation is O(n), n = length of list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784600" y="1185335"/>
            <a:ext cx="17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Resulting list</a:t>
            </a:r>
            <a:endParaRPr lang="en-US" sz="24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3217334" y="1837268"/>
            <a:ext cx="1456267" cy="1159932"/>
            <a:chOff x="1811866" y="1693335"/>
            <a:chExt cx="1456267" cy="1159932"/>
          </a:xfrm>
        </p:grpSpPr>
        <p:sp>
          <p:nvSpPr>
            <p:cNvPr id="38" name="Rectangle 37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267200" y="1837268"/>
            <a:ext cx="1456267" cy="1159932"/>
            <a:chOff x="1811866" y="1693335"/>
            <a:chExt cx="1456267" cy="1159932"/>
          </a:xfrm>
        </p:grpSpPr>
        <p:sp>
          <p:nvSpPr>
            <p:cNvPr id="44" name="Rectangle 43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5317067" y="1845734"/>
            <a:ext cx="1608668" cy="1159932"/>
            <a:chOff x="5994400" y="1676401"/>
            <a:chExt cx="1608668" cy="1159932"/>
          </a:xfrm>
        </p:grpSpPr>
        <p:sp>
          <p:nvSpPr>
            <p:cNvPr id="56" name="Rectangle 55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oup 59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61" name="Straight Arrow Connector 60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Group 64"/>
          <p:cNvGrpSpPr/>
          <p:nvPr/>
        </p:nvGrpSpPr>
        <p:grpSpPr>
          <a:xfrm>
            <a:off x="2032000" y="1837268"/>
            <a:ext cx="1193800" cy="1168399"/>
            <a:chOff x="1659466" y="1693335"/>
            <a:chExt cx="1193800" cy="1168399"/>
          </a:xfrm>
        </p:grpSpPr>
        <p:sp>
          <p:nvSpPr>
            <p:cNvPr id="66" name="Rectangle 65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8" name="Object 6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76471790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0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" name="Rectangle 68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71" name="Straight Arrow Connector 70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Straight Arrow Connector 74"/>
          <p:cNvCxnSpPr/>
          <p:nvPr/>
        </p:nvCxnSpPr>
        <p:spPr>
          <a:xfrm>
            <a:off x="2904066" y="2413001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750733" y="3014134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17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Introduce the concept of doubly linked list</a:t>
            </a:r>
          </a:p>
          <a:p>
            <a:pPr lvl="1"/>
            <a:r>
              <a:rPr lang="en-US" dirty="0" smtClean="0"/>
              <a:t>List with fully dynamically allocated space</a:t>
            </a:r>
          </a:p>
          <a:p>
            <a:endParaRPr lang="en-US" dirty="0" smtClean="0"/>
          </a:p>
          <a:p>
            <a:r>
              <a:rPr lang="en-US" dirty="0" smtClean="0"/>
              <a:t>Discuss the advantages/disadvantages with respect to Linked List and ArrayList</a:t>
            </a:r>
          </a:p>
          <a:p>
            <a:endParaRPr lang="en-US" dirty="0" smtClean="0"/>
          </a:p>
          <a:p>
            <a:r>
              <a:rPr lang="en-US" dirty="0" smtClean="0"/>
              <a:t>Understand the design and implementation of the doubly linked list as a method to realize List ADT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all copies of an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103256"/>
          </a:xfrm>
        </p:spPr>
        <p:txBody>
          <a:bodyPr>
            <a:normAutofit/>
          </a:bodyPr>
          <a:lstStyle/>
          <a:p>
            <a:r>
              <a:rPr lang="en-US" dirty="0" smtClean="0"/>
              <a:t>Remove all copies of Ned from List L</a:t>
            </a:r>
          </a:p>
          <a:p>
            <a:pPr lvl="1"/>
            <a:r>
              <a:rPr lang="en-US" dirty="0" smtClean="0"/>
              <a:t>Simply loop calling erase on element</a:t>
            </a:r>
          </a:p>
          <a:p>
            <a:pPr lvl="1"/>
            <a:r>
              <a:rPr lang="en-US" dirty="0" smtClean="0"/>
              <a:t>Complexity is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Can be made O(n)! Think about it!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06834" y="4533105"/>
            <a:ext cx="2080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L.removeAll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10525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list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1371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Remove all elements from List</a:t>
            </a:r>
          </a:p>
          <a:p>
            <a:pPr lvl="1"/>
            <a:r>
              <a:rPr lang="en-US" dirty="0" smtClean="0"/>
              <a:t>Simply loop erasing element at position 0</a:t>
            </a:r>
          </a:p>
          <a:p>
            <a:pPr lvl="1"/>
            <a:r>
              <a:rPr lang="en-US" dirty="0" smtClean="0"/>
              <a:t>Set </a:t>
            </a:r>
            <a:r>
              <a:rPr lang="en-US" dirty="0" err="1" smtClean="0"/>
              <a:t>currentSize</a:t>
            </a:r>
            <a:r>
              <a:rPr lang="en-US" dirty="0" smtClean="0"/>
              <a:t> to 0</a:t>
            </a:r>
          </a:p>
          <a:p>
            <a:pPr lvl="1"/>
            <a:r>
              <a:rPr lang="en-US" dirty="0" smtClean="0"/>
              <a:t>Complexity is O(n)</a:t>
            </a:r>
          </a:p>
          <a:p>
            <a:pPr lvl="2"/>
            <a:r>
              <a:rPr lang="en-US" dirty="0" smtClean="0"/>
              <a:t>Why? Think about it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31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06834" y="4533105"/>
            <a:ext cx="998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L.clear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9548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Test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84925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Determine if element e is in the List</a:t>
            </a:r>
          </a:p>
          <a:p>
            <a:r>
              <a:rPr lang="en-US" dirty="0" smtClean="0"/>
              <a:t>Simply loop until element is found (if it is there)</a:t>
            </a:r>
          </a:p>
          <a:p>
            <a:r>
              <a:rPr lang="en-US" dirty="0" smtClean="0"/>
              <a:t>Complexity is O(n), n = </a:t>
            </a:r>
            <a:r>
              <a:rPr lang="en-US" dirty="0" err="1" smtClean="0"/>
              <a:t>L.size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Xi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191000"/>
            <a:ext cx="1855425" cy="330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5975" y="4992853"/>
            <a:ext cx="1855425" cy="95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673630">
            <a:off x="3362978" y="3821668"/>
            <a:ext cx="190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L.contains</a:t>
            </a:r>
            <a:r>
              <a:rPr lang="en-US" dirty="0" smtClean="0"/>
              <a:t>(“</a:t>
            </a:r>
            <a:r>
              <a:rPr lang="en-US" dirty="0" err="1" smtClean="0"/>
              <a:t>Apu</a:t>
            </a:r>
            <a:r>
              <a:rPr lang="en-US" dirty="0" smtClean="0"/>
              <a:t>”);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25562" y="4623521"/>
            <a:ext cx="195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L.contains</a:t>
            </a:r>
            <a:r>
              <a:rPr lang="en-US" dirty="0" smtClean="0"/>
              <a:t>(“Amy”);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20673630">
            <a:off x="5459488" y="3835638"/>
            <a:ext cx="61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32" y="4808185"/>
            <a:ext cx="659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4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Memberships Test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52332" y="2870200"/>
            <a:ext cx="3928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   3    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234266" y="5613399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 3    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89000" y="3234266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77800" y="1285754"/>
            <a:ext cx="2095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L.contains</a:t>
            </a:r>
            <a:r>
              <a:rPr lang="en-US" sz="2000" dirty="0" smtClean="0"/>
              <a:t>(“</a:t>
            </a:r>
            <a:r>
              <a:rPr lang="en-US" sz="2000" dirty="0" err="1" smtClean="0"/>
              <a:t>Apu</a:t>
            </a:r>
            <a:r>
              <a:rPr lang="en-US" sz="2000" dirty="0" smtClean="0"/>
              <a:t>”);</a:t>
            </a:r>
            <a:endParaRPr lang="en-US" sz="20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740634" y="1151467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4824367" y="1151468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5848834" y="1151468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874233" y="1117600"/>
            <a:ext cx="279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Element found at position 2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3496733" y="4055534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4580466" y="4055535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5604933" y="4055535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6654800" y="4080935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7476066" y="4318001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934200" y="5435599"/>
            <a:ext cx="1943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Element not found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50367" y="3732620"/>
            <a:ext cx="2146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L.contains</a:t>
            </a:r>
            <a:r>
              <a:rPr lang="en-US" sz="2000" dirty="0" smtClean="0"/>
              <a:t>(“Amy”);</a:t>
            </a:r>
            <a:endParaRPr lang="en-US" sz="2000" dirty="0"/>
          </a:p>
        </p:txBody>
      </p:sp>
      <p:sp>
        <p:nvSpPr>
          <p:cNvPr id="76" name="TextBox 75"/>
          <p:cNvSpPr txBox="1"/>
          <p:nvPr/>
        </p:nvSpPr>
        <p:spPr>
          <a:xfrm>
            <a:off x="226967" y="2362201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1463100" y="2345267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3097166" y="1701802"/>
            <a:ext cx="1456267" cy="1159932"/>
            <a:chOff x="1811866" y="1693335"/>
            <a:chExt cx="1456267" cy="1159932"/>
          </a:xfrm>
        </p:grpSpPr>
        <p:sp>
          <p:nvSpPr>
            <p:cNvPr id="83" name="Rectangle 82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4147032" y="1701802"/>
            <a:ext cx="1456267" cy="1159932"/>
            <a:chOff x="1811866" y="1693335"/>
            <a:chExt cx="1456267" cy="1159932"/>
          </a:xfrm>
        </p:grpSpPr>
        <p:sp>
          <p:nvSpPr>
            <p:cNvPr id="92" name="Rectangle 91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ectangle 94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5179966" y="1701802"/>
            <a:ext cx="1456267" cy="1159932"/>
            <a:chOff x="1811866" y="1693335"/>
            <a:chExt cx="1456267" cy="1159932"/>
          </a:xfrm>
        </p:grpSpPr>
        <p:sp>
          <p:nvSpPr>
            <p:cNvPr id="98" name="Rectangle 97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Arrow Connector 101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6246766" y="1684868"/>
            <a:ext cx="1608668" cy="1159932"/>
            <a:chOff x="5994400" y="1676401"/>
            <a:chExt cx="1608668" cy="1159932"/>
          </a:xfrm>
        </p:grpSpPr>
        <p:sp>
          <p:nvSpPr>
            <p:cNvPr id="104" name="Rectangle 103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Xi</a:t>
              </a:r>
              <a:endParaRPr lang="en-US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Group 107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109" name="Straight Arrow Connector 108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3" name="Group 112"/>
          <p:cNvGrpSpPr/>
          <p:nvPr/>
        </p:nvGrpSpPr>
        <p:grpSpPr>
          <a:xfrm>
            <a:off x="1911832" y="1701802"/>
            <a:ext cx="1193800" cy="1168399"/>
            <a:chOff x="1659466" y="1693335"/>
            <a:chExt cx="1193800" cy="1168399"/>
          </a:xfrm>
        </p:grpSpPr>
        <p:sp>
          <p:nvSpPr>
            <p:cNvPr id="114" name="Rectangle 113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6" name="Object 1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1150848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95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7" name="Rectangle 116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8" name="Group 117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119" name="Straight Arrow Connector 118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3" name="TextBox 122"/>
          <p:cNvSpPr txBox="1"/>
          <p:nvPr/>
        </p:nvSpPr>
        <p:spPr>
          <a:xfrm>
            <a:off x="203201" y="4419600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1397001" y="4411133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pSp>
        <p:nvGrpSpPr>
          <p:cNvPr id="125" name="Group 124"/>
          <p:cNvGrpSpPr/>
          <p:nvPr/>
        </p:nvGrpSpPr>
        <p:grpSpPr>
          <a:xfrm>
            <a:off x="2633133" y="4555068"/>
            <a:ext cx="1456267" cy="1159932"/>
            <a:chOff x="1811866" y="1693335"/>
            <a:chExt cx="1456267" cy="1159932"/>
          </a:xfrm>
        </p:grpSpPr>
        <p:sp>
          <p:nvSpPr>
            <p:cNvPr id="126" name="Rectangle 125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Arrow Connector 127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Rectangle 128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0" name="Straight Arrow Connector 129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3682999" y="4555068"/>
            <a:ext cx="1456267" cy="1159932"/>
            <a:chOff x="1811866" y="1693335"/>
            <a:chExt cx="1456267" cy="1159932"/>
          </a:xfrm>
        </p:grpSpPr>
        <p:sp>
          <p:nvSpPr>
            <p:cNvPr id="132" name="Rectangle 131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Arrow Connector 133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6" name="Straight Arrow Connector 135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4715933" y="4555068"/>
            <a:ext cx="1456267" cy="1159932"/>
            <a:chOff x="1811866" y="1693335"/>
            <a:chExt cx="1456267" cy="1159932"/>
          </a:xfrm>
        </p:grpSpPr>
        <p:sp>
          <p:nvSpPr>
            <p:cNvPr id="138" name="Rectangle 137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Arrow Connector 139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2" name="Straight Arrow Connector 141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/>
          <p:cNvGrpSpPr/>
          <p:nvPr/>
        </p:nvGrpSpPr>
        <p:grpSpPr>
          <a:xfrm>
            <a:off x="5782733" y="4538134"/>
            <a:ext cx="1608668" cy="1159932"/>
            <a:chOff x="5994400" y="1676401"/>
            <a:chExt cx="1608668" cy="1159932"/>
          </a:xfrm>
        </p:grpSpPr>
        <p:sp>
          <p:nvSpPr>
            <p:cNvPr id="144" name="Rectangle 143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8" name="Group 147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149" name="Straight Arrow Connector 148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3" name="Group 152"/>
          <p:cNvGrpSpPr/>
          <p:nvPr/>
        </p:nvGrpSpPr>
        <p:grpSpPr>
          <a:xfrm>
            <a:off x="1447799" y="4555068"/>
            <a:ext cx="1193800" cy="1168399"/>
            <a:chOff x="1659466" y="1693335"/>
            <a:chExt cx="1193800" cy="1168399"/>
          </a:xfrm>
        </p:grpSpPr>
        <p:sp>
          <p:nvSpPr>
            <p:cNvPr id="154" name="Rectangle 153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6" name="Object 1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1150848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96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7" name="Rectangle 156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8" name="Group 157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159" name="Straight Arrow Connector 158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80404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index of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23025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Find position of first copy</a:t>
            </a:r>
          </a:p>
          <a:p>
            <a:pPr lvl="1"/>
            <a:r>
              <a:rPr lang="en-US" dirty="0" smtClean="0"/>
              <a:t>Return -1 if not in List</a:t>
            </a:r>
          </a:p>
          <a:p>
            <a:r>
              <a:rPr lang="en-US" dirty="0"/>
              <a:t>L</a:t>
            </a:r>
            <a:r>
              <a:rPr lang="en-US" dirty="0" smtClean="0"/>
              <a:t>oop from start until element is found (if it is there)</a:t>
            </a:r>
          </a:p>
          <a:p>
            <a:pPr lvl="1"/>
            <a:r>
              <a:rPr lang="en-US" dirty="0" smtClean="0"/>
              <a:t>Stop when </a:t>
            </a:r>
            <a:r>
              <a:rPr lang="en-US" b="1" dirty="0" smtClean="0"/>
              <a:t>first</a:t>
            </a:r>
            <a:r>
              <a:rPr lang="en-US" dirty="0" smtClean="0"/>
              <a:t> copy is found and return its position within list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L.size</a:t>
            </a:r>
            <a:r>
              <a:rPr lang="en-US" dirty="0" smtClean="0"/>
              <a:t>()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191000"/>
            <a:ext cx="1855425" cy="330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5975" y="4992853"/>
            <a:ext cx="1855425" cy="95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673630">
            <a:off x="3505073" y="3827564"/>
            <a:ext cx="2054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L.firstIndex</a:t>
            </a:r>
            <a:r>
              <a:rPr lang="en-US" dirty="0" smtClean="0"/>
              <a:t>(“Moe”);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25562" y="4623521"/>
            <a:ext cx="2005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L.firstIndex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20673630">
            <a:off x="5615536" y="38356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32" y="48081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33708" y="5439381"/>
            <a:ext cx="1855425" cy="338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734025">
            <a:off x="3560857" y="5161450"/>
            <a:ext cx="1989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L.firstIndex</a:t>
            </a:r>
            <a:r>
              <a:rPr lang="en-US" dirty="0" smtClean="0"/>
              <a:t>(“Ron”);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32" y="5593089"/>
            <a:ext cx="372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3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index of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1625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Find position of last copy</a:t>
            </a:r>
          </a:p>
          <a:p>
            <a:pPr lvl="1"/>
            <a:r>
              <a:rPr lang="en-US" dirty="0" smtClean="0"/>
              <a:t>Return -1 if not in List</a:t>
            </a:r>
          </a:p>
          <a:p>
            <a:r>
              <a:rPr lang="en-US" dirty="0"/>
              <a:t>L</a:t>
            </a:r>
            <a:r>
              <a:rPr lang="en-US" dirty="0" smtClean="0"/>
              <a:t>oop from start to end, save position of element each time is found (if it is there)</a:t>
            </a:r>
          </a:p>
          <a:p>
            <a:pPr lvl="1"/>
            <a:r>
              <a:rPr lang="en-US" dirty="0" smtClean="0"/>
              <a:t>At the end of loop, return the </a:t>
            </a:r>
            <a:r>
              <a:rPr lang="en-US" b="1" dirty="0" smtClean="0"/>
              <a:t>last</a:t>
            </a:r>
            <a:r>
              <a:rPr lang="en-US" dirty="0" smtClean="0"/>
              <a:t> position you saw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L.size</a:t>
            </a:r>
            <a:r>
              <a:rPr lang="en-US" dirty="0" smtClean="0"/>
              <a:t>();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191000"/>
            <a:ext cx="1855425" cy="330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5975" y="4992853"/>
            <a:ext cx="1855425" cy="95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673630">
            <a:off x="3460793" y="3821668"/>
            <a:ext cx="201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L.lastIndex</a:t>
            </a:r>
            <a:r>
              <a:rPr lang="en-US" dirty="0" smtClean="0"/>
              <a:t>(“Moe”);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25562" y="4623521"/>
            <a:ext cx="196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L.lastIndex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20673630">
            <a:off x="5615536" y="38356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32" y="48081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33708" y="5439381"/>
            <a:ext cx="1855425" cy="338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734025">
            <a:off x="3580412" y="5161450"/>
            <a:ext cx="19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L.lastIndex</a:t>
            </a:r>
            <a:r>
              <a:rPr lang="en-US" dirty="0" smtClean="0"/>
              <a:t>(“Ron”);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32" y="5593089"/>
            <a:ext cx="372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4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28952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Determine if position </a:t>
            </a:r>
            <a:r>
              <a:rPr lang="en-US" dirty="0" err="1" smtClean="0"/>
              <a:t>i</a:t>
            </a:r>
            <a:r>
              <a:rPr lang="en-US" dirty="0" smtClean="0"/>
              <a:t> is valid in the List</a:t>
            </a:r>
          </a:p>
          <a:p>
            <a:pPr lvl="1"/>
            <a:r>
              <a:rPr lang="en-US" dirty="0" smtClean="0"/>
              <a:t>Must be in range [0, currentSize-1]</a:t>
            </a:r>
          </a:p>
          <a:p>
            <a:r>
              <a:rPr lang="en-US" dirty="0" smtClean="0"/>
              <a:t>Get  the value of element[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Traverse the list until you reach position I</a:t>
            </a:r>
          </a:p>
          <a:p>
            <a:pPr lvl="1"/>
            <a:r>
              <a:rPr lang="en-US" dirty="0" smtClean="0"/>
              <a:t>Return the value at that node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L.size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Linear access (ArrayList was O(1), linked list was O(n))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436533"/>
            <a:ext cx="1853090" cy="76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715669" y="4006334"/>
            <a:ext cx="95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L.get</a:t>
            </a:r>
            <a:r>
              <a:rPr lang="en-US" dirty="0" smtClean="0"/>
              <a:t>(1);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565975" y="4741825"/>
            <a:ext cx="1853090" cy="1999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82936" y="4515194"/>
            <a:ext cx="95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L.get</a:t>
            </a:r>
            <a:r>
              <a:rPr lang="en-US" dirty="0" smtClean="0"/>
              <a:t>(0);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50000" y="4143893"/>
            <a:ext cx="56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50000" y="4776183"/>
            <a:ext cx="36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Jil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472842" y="4994209"/>
            <a:ext cx="1853090" cy="559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366377" y="4942785"/>
            <a:ext cx="95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L.get</a:t>
            </a:r>
            <a:r>
              <a:rPr lang="en-US" dirty="0" smtClean="0"/>
              <a:t>(5);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25932" y="541842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Invalid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9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283407"/>
            <a:ext cx="8229600" cy="283139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Determine if position </a:t>
            </a:r>
            <a:r>
              <a:rPr lang="en-US" dirty="0" err="1" smtClean="0"/>
              <a:t>i</a:t>
            </a:r>
            <a:r>
              <a:rPr lang="en-US" dirty="0" smtClean="0"/>
              <a:t> is valid in the List</a:t>
            </a:r>
          </a:p>
          <a:p>
            <a:pPr lvl="1"/>
            <a:r>
              <a:rPr lang="en-US" dirty="0" smtClean="0"/>
              <a:t>Must be in range [0, currentSize-1]</a:t>
            </a:r>
          </a:p>
          <a:p>
            <a:r>
              <a:rPr lang="en-US" dirty="0" smtClean="0"/>
              <a:t>Change the value of element[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Traverse the list until you reach position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Replace value field of node at position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Does not change the size of the List (it is a replacement)</a:t>
            </a:r>
          </a:p>
          <a:p>
            <a:pPr lvl="2"/>
            <a:r>
              <a:rPr lang="en-US" dirty="0" smtClean="0"/>
              <a:t>Different from add() at position I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L.size</a:t>
            </a:r>
            <a:r>
              <a:rPr lang="en-US" dirty="0" smtClean="0"/>
              <a:t>() (ArrayList was O(1), linked list O(n))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89018" y="4082339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4010631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766734"/>
            <a:ext cx="1853090" cy="76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715669" y="4328068"/>
            <a:ext cx="1666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L.set</a:t>
            </a:r>
            <a:r>
              <a:rPr lang="en-US" dirty="0" smtClean="0"/>
              <a:t>(1, “Amy”);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19065" y="4123768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835923" y="4052060"/>
            <a:ext cx="1896533" cy="2088858"/>
            <a:chOff x="6714476" y="4337430"/>
            <a:chExt cx="1896533" cy="2088858"/>
          </a:xfrm>
        </p:grpSpPr>
        <p:sp>
          <p:nvSpPr>
            <p:cNvPr id="24" name="Rectangle 2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Amy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0141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48295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List size</a:t>
            </a:r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currentSize</a:t>
            </a:r>
            <a:endParaRPr lang="en-US" dirty="0"/>
          </a:p>
          <a:p>
            <a:pPr lvl="2"/>
            <a:r>
              <a:rPr lang="en-US" dirty="0" smtClean="0"/>
              <a:t>cost is: O(1)</a:t>
            </a:r>
          </a:p>
          <a:p>
            <a:r>
              <a:rPr lang="en-US" dirty="0" smtClean="0"/>
              <a:t>Empty list</a:t>
            </a:r>
          </a:p>
          <a:p>
            <a:pPr lvl="1"/>
            <a:r>
              <a:rPr lang="en-US" dirty="0" smtClean="0"/>
              <a:t>Check if list size is equal to 0</a:t>
            </a:r>
          </a:p>
          <a:p>
            <a:pPr lvl="2"/>
            <a:r>
              <a:rPr lang="en-US" dirty="0" smtClean="0"/>
              <a:t>cost is: O(1)</a:t>
            </a:r>
          </a:p>
          <a:p>
            <a:r>
              <a:rPr lang="en-US" dirty="0" smtClean="0"/>
              <a:t>First </a:t>
            </a:r>
          </a:p>
          <a:p>
            <a:pPr lvl="1"/>
            <a:r>
              <a:rPr lang="en-US" dirty="0" smtClean="0"/>
              <a:t>If not empty, return successor of header </a:t>
            </a:r>
          </a:p>
          <a:p>
            <a:pPr lvl="2"/>
            <a:r>
              <a:rPr lang="en-US" dirty="0" smtClean="0"/>
              <a:t>cost is O(1)</a:t>
            </a:r>
          </a:p>
          <a:p>
            <a:r>
              <a:rPr lang="en-US" dirty="0" smtClean="0"/>
              <a:t>Last </a:t>
            </a:r>
          </a:p>
          <a:p>
            <a:pPr lvl="1"/>
            <a:r>
              <a:rPr lang="en-US" dirty="0" smtClean="0"/>
              <a:t>If not empty, go to last element in list (next set to null)</a:t>
            </a:r>
          </a:p>
          <a:p>
            <a:pPr lvl="2"/>
            <a:r>
              <a:rPr lang="en-US" dirty="0" smtClean="0"/>
              <a:t>Cost is O(n), n = </a:t>
            </a:r>
            <a:r>
              <a:rPr lang="en-US" dirty="0" err="1" smtClean="0"/>
              <a:t>L.size</a:t>
            </a:r>
            <a:r>
              <a:rPr lang="en-US" dirty="0" smtClean="0"/>
              <a:t>();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02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Iterating over List elements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Lecture8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over List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want to iterate over elements </a:t>
            </a:r>
            <a:r>
              <a:rPr lang="en-US" smtClean="0"/>
              <a:t>inside list</a:t>
            </a:r>
            <a:endParaRPr lang="en-US" dirty="0" smtClean="0"/>
          </a:p>
          <a:p>
            <a:pPr lvl="1"/>
            <a:r>
              <a:rPr lang="en-US" dirty="0" smtClean="0"/>
              <a:t>To use them for whatever reason we need them</a:t>
            </a:r>
          </a:p>
          <a:p>
            <a:r>
              <a:rPr lang="en-US" dirty="0"/>
              <a:t>D</a:t>
            </a:r>
            <a:r>
              <a:rPr lang="en-US" dirty="0" smtClean="0"/>
              <a:t>one by making List iterable</a:t>
            </a:r>
          </a:p>
          <a:p>
            <a:pPr lvl="1"/>
            <a:r>
              <a:rPr lang="en-US" dirty="0" smtClean="0"/>
              <a:t>List interface extends Java Iterable interface</a:t>
            </a:r>
          </a:p>
          <a:p>
            <a:pPr lvl="1"/>
            <a:r>
              <a:rPr lang="en-US" dirty="0" smtClean="0"/>
              <a:t>Enables List to return an iterator</a:t>
            </a:r>
          </a:p>
          <a:p>
            <a:r>
              <a:rPr lang="en-US" dirty="0" smtClean="0"/>
              <a:t>How do we do this?</a:t>
            </a:r>
          </a:p>
          <a:p>
            <a:pPr lvl="1"/>
            <a:r>
              <a:rPr lang="en-US" dirty="0" smtClean="0"/>
              <a:t>Need to have an inner class that helps you iterate over List elements</a:t>
            </a:r>
          </a:p>
          <a:p>
            <a:pPr lvl="2"/>
            <a:r>
              <a:rPr lang="en-US" dirty="0" err="1" smtClean="0"/>
              <a:t>ListIterator</a:t>
            </a:r>
            <a:r>
              <a:rPr lang="en-US" dirty="0" smtClean="0"/>
              <a:t> class that implements Java Iterator interface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8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iterator</a:t>
            </a:r>
            <a:endParaRPr lang="en-US" dirty="0"/>
          </a:p>
        </p:txBody>
      </p:sp>
      <p:sp>
        <p:nvSpPr>
          <p:cNvPr id="52" name="Content Placeholder 51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90098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Inner class with one field: reference to next node to visit in iteration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176867" y="3318932"/>
            <a:ext cx="6731000" cy="193886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176869" y="5257800"/>
            <a:ext cx="67310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185334" y="332739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236134" y="523239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176869" y="2413000"/>
            <a:ext cx="67310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16201" y="2675467"/>
            <a:ext cx="1104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nextNode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93066" y="2650067"/>
            <a:ext cx="584200" cy="389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endCxn id="8" idx="0"/>
          </p:cNvCxnSpPr>
          <p:nvPr/>
        </p:nvCxnSpPr>
        <p:spPr>
          <a:xfrm flipH="1">
            <a:off x="3623734" y="2878666"/>
            <a:ext cx="397933" cy="75353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2" idx="0"/>
          </p:cNvCxnSpPr>
          <p:nvPr/>
        </p:nvCxnSpPr>
        <p:spPr>
          <a:xfrm>
            <a:off x="4131735" y="2920999"/>
            <a:ext cx="533399" cy="71120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16" idx="0"/>
          </p:cNvCxnSpPr>
          <p:nvPr/>
        </p:nvCxnSpPr>
        <p:spPr>
          <a:xfrm>
            <a:off x="4157133" y="2878667"/>
            <a:ext cx="1549401" cy="7535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4802" y="2446866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ListIterator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199620" y="4768293"/>
            <a:ext cx="1384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403076" y="4785226"/>
            <a:ext cx="335925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149850" y="4742892"/>
            <a:ext cx="3959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566334" y="3741583"/>
            <a:ext cx="862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705230" y="4149286"/>
            <a:ext cx="810842" cy="3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2904331" y="3657600"/>
            <a:ext cx="1621682" cy="1075267"/>
            <a:chOff x="1811866" y="1693335"/>
            <a:chExt cx="1456267" cy="1159932"/>
          </a:xfrm>
        </p:grpSpPr>
        <p:sp>
          <p:nvSpPr>
            <p:cNvPr id="57" name="Rectangle 56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3954197" y="3657600"/>
            <a:ext cx="1621682" cy="1075267"/>
            <a:chOff x="1811866" y="1693335"/>
            <a:chExt cx="1456267" cy="1159932"/>
          </a:xfrm>
        </p:grpSpPr>
        <p:sp>
          <p:nvSpPr>
            <p:cNvPr id="63" name="Rectangle 62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4987131" y="3657600"/>
            <a:ext cx="1621682" cy="1075267"/>
            <a:chOff x="1811866" y="1693335"/>
            <a:chExt cx="1456267" cy="1159932"/>
          </a:xfrm>
        </p:grpSpPr>
        <p:sp>
          <p:nvSpPr>
            <p:cNvPr id="69" name="Rectangle 68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31807" y="3640666"/>
            <a:ext cx="1791394" cy="1075267"/>
            <a:chOff x="5994400" y="1676401"/>
            <a:chExt cx="1608668" cy="1159932"/>
          </a:xfrm>
        </p:grpSpPr>
        <p:sp>
          <p:nvSpPr>
            <p:cNvPr id="75" name="Rectangle 74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Group 78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80" name="Straight Arrow Connector 79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83"/>
          <p:cNvGrpSpPr/>
          <p:nvPr/>
        </p:nvGrpSpPr>
        <p:grpSpPr>
          <a:xfrm>
            <a:off x="1757098" y="3658219"/>
            <a:ext cx="1329401" cy="1083116"/>
            <a:chOff x="1659466" y="1693335"/>
            <a:chExt cx="1193800" cy="1168399"/>
          </a:xfrm>
        </p:grpSpPr>
        <p:sp>
          <p:nvSpPr>
            <p:cNvPr id="85" name="Rectangle 84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7" name="Object 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0133086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95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8" name="Rectangle 87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61135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remove:</a:t>
            </a:r>
            <a:endParaRPr lang="en-US" dirty="0" smtClean="0"/>
          </a:p>
          <a:p>
            <a:pPr lvl="1"/>
            <a:r>
              <a:rPr lang="en-US" dirty="0" smtClean="0"/>
              <a:t>unsupported</a:t>
            </a:r>
          </a:p>
          <a:p>
            <a:r>
              <a:rPr lang="en-US" dirty="0" err="1" smtClean="0"/>
              <a:t>hasNext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Test if </a:t>
            </a:r>
            <a:r>
              <a:rPr lang="en-US" dirty="0" err="1" smtClean="0"/>
              <a:t>nextNode</a:t>
            </a:r>
            <a:r>
              <a:rPr lang="en-US" dirty="0" smtClean="0"/>
              <a:t> is null</a:t>
            </a:r>
          </a:p>
          <a:p>
            <a:r>
              <a:rPr lang="en-US" dirty="0" smtClean="0"/>
              <a:t> next: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hasNext</a:t>
            </a:r>
            <a:endParaRPr lang="en-US" dirty="0"/>
          </a:p>
          <a:p>
            <a:pPr lvl="2"/>
            <a:r>
              <a:rPr lang="en-US" dirty="0" smtClean="0"/>
              <a:t>return value at node </a:t>
            </a:r>
          </a:p>
          <a:p>
            <a:pPr lvl="2"/>
            <a:r>
              <a:rPr lang="en-US" dirty="0" smtClean="0"/>
              <a:t>Set </a:t>
            </a:r>
            <a:r>
              <a:rPr lang="en-US" dirty="0" err="1" smtClean="0"/>
              <a:t>nextNode</a:t>
            </a:r>
            <a:r>
              <a:rPr lang="en-US" dirty="0" smtClean="0"/>
              <a:t> to be equal to </a:t>
            </a:r>
            <a:r>
              <a:rPr lang="en-US" dirty="0" err="1" smtClean="0"/>
              <a:t>nextNode.getNext</a:t>
            </a:r>
            <a:r>
              <a:rPr lang="en-US" dirty="0" smtClean="0"/>
              <a:t>()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list iterator</a:t>
            </a:r>
            <a:endParaRPr lang="en-US" dirty="0"/>
          </a:p>
        </p:txBody>
      </p:sp>
      <p:sp>
        <p:nvSpPr>
          <p:cNvPr id="52" name="Content Placeholder 51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90098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Inner class with one field: reference to following </a:t>
            </a:r>
            <a:r>
              <a:rPr lang="en-US" dirty="0" err="1" smtClean="0"/>
              <a:t>prev</a:t>
            </a:r>
            <a:r>
              <a:rPr lang="en-US" dirty="0" smtClean="0"/>
              <a:t> node to visit in iteration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176867" y="3318932"/>
            <a:ext cx="6731000" cy="193886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176869" y="5257800"/>
            <a:ext cx="67310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185334" y="332739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236134" y="523239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176869" y="2413000"/>
            <a:ext cx="67310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16201" y="2675467"/>
            <a:ext cx="1112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prevNode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93066" y="2650067"/>
            <a:ext cx="584200" cy="389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131735" y="2920999"/>
            <a:ext cx="533399" cy="71120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157133" y="2878667"/>
            <a:ext cx="1549401" cy="753534"/>
          </a:xfrm>
          <a:prstGeom prst="straightConnector1">
            <a:avLst/>
          </a:prstGeom>
          <a:ln>
            <a:solidFill>
              <a:srgbClr val="7F7F7F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935135" y="2489200"/>
            <a:ext cx="1968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ReverseListIterator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199620" y="4768293"/>
            <a:ext cx="1384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403076" y="4785226"/>
            <a:ext cx="335925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149850" y="4742892"/>
            <a:ext cx="3959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566334" y="3741583"/>
            <a:ext cx="862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705230" y="4149286"/>
            <a:ext cx="810842" cy="3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2904331" y="3657600"/>
            <a:ext cx="1621682" cy="1075267"/>
            <a:chOff x="1811866" y="1693335"/>
            <a:chExt cx="1456267" cy="1159932"/>
          </a:xfrm>
        </p:grpSpPr>
        <p:sp>
          <p:nvSpPr>
            <p:cNvPr id="57" name="Rectangle 56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3954197" y="3657600"/>
            <a:ext cx="1621682" cy="1075267"/>
            <a:chOff x="1811866" y="1693335"/>
            <a:chExt cx="1456267" cy="1159932"/>
          </a:xfrm>
        </p:grpSpPr>
        <p:sp>
          <p:nvSpPr>
            <p:cNvPr id="63" name="Rectangle 62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4987131" y="3657600"/>
            <a:ext cx="1621682" cy="1075267"/>
            <a:chOff x="1811866" y="1693335"/>
            <a:chExt cx="1456267" cy="1159932"/>
          </a:xfrm>
        </p:grpSpPr>
        <p:sp>
          <p:nvSpPr>
            <p:cNvPr id="69" name="Rectangle 68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2539999" y="22690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1811866" y="2624667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31807" y="3640666"/>
            <a:ext cx="1791394" cy="1075267"/>
            <a:chOff x="5994400" y="1676401"/>
            <a:chExt cx="1608668" cy="1159932"/>
          </a:xfrm>
        </p:grpSpPr>
        <p:sp>
          <p:nvSpPr>
            <p:cNvPr id="75" name="Rectangle 74"/>
            <p:cNvSpPr/>
            <p:nvPr/>
          </p:nvSpPr>
          <p:spPr>
            <a:xfrm>
              <a:off x="6409267" y="16764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409267" y="2065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409267" y="2446867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5994400" y="260773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Group 78"/>
            <p:cNvGrpSpPr/>
            <p:nvPr/>
          </p:nvGrpSpPr>
          <p:grpSpPr>
            <a:xfrm>
              <a:off x="6722534" y="2065869"/>
              <a:ext cx="880534" cy="313264"/>
              <a:chOff x="6697133" y="2082803"/>
              <a:chExt cx="880534" cy="313264"/>
            </a:xfrm>
          </p:grpSpPr>
          <p:cxnSp>
            <p:nvCxnSpPr>
              <p:cNvPr id="80" name="Straight Arrow Connector 79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83"/>
          <p:cNvGrpSpPr/>
          <p:nvPr/>
        </p:nvGrpSpPr>
        <p:grpSpPr>
          <a:xfrm>
            <a:off x="1757098" y="3658219"/>
            <a:ext cx="1329401" cy="1083116"/>
            <a:chOff x="1659466" y="1693335"/>
            <a:chExt cx="1193800" cy="1168399"/>
          </a:xfrm>
        </p:grpSpPr>
        <p:sp>
          <p:nvSpPr>
            <p:cNvPr id="85" name="Rectangle 84"/>
            <p:cNvSpPr/>
            <p:nvPr/>
          </p:nvSpPr>
          <p:spPr>
            <a:xfrm>
              <a:off x="2226733" y="1693335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226733" y="2082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7" name="Object 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7891114"/>
                </p:ext>
              </p:extLst>
            </p:nvPr>
          </p:nvGraphicFramePr>
          <p:xfrm>
            <a:off x="2398183" y="1765299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5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8183" y="1765299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8" name="Rectangle 87"/>
            <p:cNvSpPr/>
            <p:nvPr/>
          </p:nvSpPr>
          <p:spPr>
            <a:xfrm>
              <a:off x="2226733" y="2463801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/>
            <p:cNvGrpSpPr/>
            <p:nvPr/>
          </p:nvGrpSpPr>
          <p:grpSpPr>
            <a:xfrm rot="10800000">
              <a:off x="1659466" y="2548470"/>
              <a:ext cx="880534" cy="313264"/>
              <a:chOff x="6697133" y="2082803"/>
              <a:chExt cx="880534" cy="313264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>
                <a:off x="6697133" y="2269069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425267" y="2082803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493000" y="2120900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577667" y="2150533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4" name="Straight Arrow Connector 93"/>
          <p:cNvCxnSpPr/>
          <p:nvPr/>
        </p:nvCxnSpPr>
        <p:spPr>
          <a:xfrm>
            <a:off x="4241800" y="2861733"/>
            <a:ext cx="2548467" cy="73660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07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List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Need to define interface</a:t>
            </a:r>
          </a:p>
          <a:p>
            <a:pPr lvl="1"/>
            <a:r>
              <a:rPr lang="en-US" dirty="0" err="1" smtClean="0"/>
              <a:t>ReverseITerator</a:t>
            </a:r>
            <a:endParaRPr lang="en-US" dirty="0" smtClean="0"/>
          </a:p>
          <a:p>
            <a:r>
              <a:rPr lang="en-US" dirty="0" smtClean="0"/>
              <a:t>remove:</a:t>
            </a:r>
            <a:endParaRPr lang="en-US" dirty="0" smtClean="0"/>
          </a:p>
          <a:p>
            <a:pPr lvl="1"/>
            <a:r>
              <a:rPr lang="en-US" dirty="0" smtClean="0"/>
              <a:t>unsupported</a:t>
            </a:r>
          </a:p>
          <a:p>
            <a:r>
              <a:rPr lang="en-US" dirty="0" err="1" smtClean="0"/>
              <a:t>hasPrev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Test if </a:t>
            </a:r>
            <a:r>
              <a:rPr lang="en-US" dirty="0" err="1" smtClean="0"/>
              <a:t>prevNodeis</a:t>
            </a:r>
            <a:r>
              <a:rPr lang="en-US" dirty="0" smtClean="0"/>
              <a:t> null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prev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hasPrev</a:t>
            </a:r>
            <a:endParaRPr lang="en-US" dirty="0"/>
          </a:p>
          <a:p>
            <a:pPr lvl="2"/>
            <a:r>
              <a:rPr lang="en-US" dirty="0" smtClean="0"/>
              <a:t>return value at node </a:t>
            </a:r>
          </a:p>
          <a:p>
            <a:pPr lvl="2"/>
            <a:r>
              <a:rPr lang="en-US" dirty="0" smtClean="0"/>
              <a:t>Set </a:t>
            </a:r>
            <a:r>
              <a:rPr lang="en-US" dirty="0" err="1" smtClean="0"/>
              <a:t>prevNode</a:t>
            </a:r>
            <a:r>
              <a:rPr lang="en-US" dirty="0" smtClean="0"/>
              <a:t> to be equal to </a:t>
            </a:r>
            <a:r>
              <a:rPr lang="en-US" dirty="0" err="1" smtClean="0"/>
              <a:t>prevNode.getPrev</a:t>
            </a:r>
            <a:r>
              <a:rPr lang="en-US" dirty="0" smtClean="0"/>
              <a:t>()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09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Doubly Linked List </a:t>
            </a:r>
          </a:p>
          <a:p>
            <a:pPr lvl="1"/>
            <a:r>
              <a:rPr lang="en-US" dirty="0" smtClean="0"/>
              <a:t>Fully dynamic structure</a:t>
            </a:r>
          </a:p>
          <a:p>
            <a:pPr lvl="2"/>
            <a:r>
              <a:rPr lang="en-US" dirty="0" smtClean="0"/>
              <a:t>Allocates space as needed, no need to reallocate space</a:t>
            </a:r>
          </a:p>
          <a:p>
            <a:pPr lvl="1"/>
            <a:r>
              <a:rPr lang="en-US" dirty="0" smtClean="0"/>
              <a:t>Each node points to next and previous element in the chain</a:t>
            </a:r>
          </a:p>
          <a:p>
            <a:pPr lvl="1"/>
            <a:r>
              <a:rPr lang="en-US" dirty="0" smtClean="0"/>
              <a:t>Simpler to traverse the list for add/remove </a:t>
            </a:r>
          </a:p>
          <a:p>
            <a:pPr lvl="1"/>
            <a:r>
              <a:rPr lang="en-US" dirty="0" smtClean="0"/>
              <a:t>Can traverse the list forward and backward</a:t>
            </a:r>
          </a:p>
          <a:p>
            <a:r>
              <a:rPr lang="en-US" dirty="0" smtClean="0"/>
              <a:t>Tradeoff </a:t>
            </a:r>
          </a:p>
          <a:p>
            <a:pPr lvl="1"/>
            <a:r>
              <a:rPr lang="en-US" dirty="0" smtClean="0"/>
              <a:t>More references to change around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Introduction to the </a:t>
            </a:r>
            <a:r>
              <a:rPr lang="en-US" dirty="0" smtClean="0"/>
              <a:t>doubly linked </a:t>
            </a:r>
            <a:r>
              <a:rPr lang="en-US" dirty="0"/>
              <a:t>list data structure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25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82292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List:</a:t>
            </a:r>
          </a:p>
          <a:p>
            <a:pPr lvl="1"/>
            <a:r>
              <a:rPr lang="en-US" dirty="0" smtClean="0"/>
              <a:t>collection of things with notion of assigned position</a:t>
            </a:r>
          </a:p>
          <a:p>
            <a:pPr lvl="2"/>
            <a:r>
              <a:rPr lang="en-US" dirty="0" smtClean="0"/>
              <a:t>Order is given by position in list</a:t>
            </a:r>
          </a:p>
          <a:p>
            <a:pPr lvl="2"/>
            <a:r>
              <a:rPr lang="en-US" dirty="0" smtClean="0"/>
              <a:t>Element x is at position 0, element y is at position 1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epetitions are allowed</a:t>
            </a:r>
          </a:p>
          <a:p>
            <a:pPr lvl="1"/>
            <a:r>
              <a:rPr lang="en-US" dirty="0" smtClean="0"/>
              <a:t>Mathematical term: finite sequence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45165" y="5962397"/>
            <a:ext cx="11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list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60849" y="5962397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with names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77875" y="5962397"/>
            <a:ext cx="200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with car brands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49866" y="4226076"/>
            <a:ext cx="1896533" cy="1670420"/>
            <a:chOff x="1049866" y="4131060"/>
            <a:chExt cx="1896533" cy="1670420"/>
          </a:xfrm>
        </p:grpSpPr>
        <p:sp>
          <p:nvSpPr>
            <p:cNvPr id="7" name="Rectangle 6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623733" y="4199467"/>
            <a:ext cx="1896533" cy="1670420"/>
            <a:chOff x="1049866" y="4131060"/>
            <a:chExt cx="1896533" cy="1670420"/>
          </a:xfrm>
        </p:grpSpPr>
        <p:sp>
          <p:nvSpPr>
            <p:cNvPr id="40" name="Rectangle 39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977875" y="4199467"/>
            <a:ext cx="1896533" cy="1670420"/>
            <a:chOff x="1049866" y="4131060"/>
            <a:chExt cx="1896533" cy="1670420"/>
          </a:xfrm>
        </p:grpSpPr>
        <p:sp>
          <p:nvSpPr>
            <p:cNvPr id="45" name="Rectangle 44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Toyota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BMW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Ford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485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ADT Implementations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08569" y="1664032"/>
            <a:ext cx="2593869" cy="179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040180" y="1879932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0180" y="2375232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46716" y="1581160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582464" y="1918331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1889197" y="2378605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908569" y="2876882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007205" y="2939985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3591338" y="1875070"/>
            <a:ext cx="101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31970" y="1883208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36427" y="1879932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1538" y="1883208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37424" y="1883208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45652" y="1883208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11304" y="1718733"/>
            <a:ext cx="2593869" cy="179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23971" y="1998465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15761" y="200174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20218" y="1998465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225329" y="200174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921215" y="200174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29443" y="200174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45313" y="3070198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46" name="Left Brace 45"/>
          <p:cNvSpPr/>
          <p:nvPr/>
        </p:nvSpPr>
        <p:spPr>
          <a:xfrm rot="16200000">
            <a:off x="5864939" y="1850778"/>
            <a:ext cx="410633" cy="152660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437434" y="2700866"/>
            <a:ext cx="1217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ontiguous 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3090334" y="4648202"/>
            <a:ext cx="1041400" cy="778932"/>
            <a:chOff x="3462867" y="4148668"/>
            <a:chExt cx="1041400" cy="778932"/>
          </a:xfrm>
          <a:effectLst/>
        </p:grpSpPr>
        <p:sp>
          <p:nvSpPr>
            <p:cNvPr id="48" name="Rectangle 47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131734" y="4648203"/>
            <a:ext cx="1041400" cy="778932"/>
            <a:chOff x="3462867" y="4148668"/>
            <a:chExt cx="1041400" cy="778932"/>
          </a:xfrm>
          <a:effectLst/>
        </p:grpSpPr>
        <p:sp>
          <p:nvSpPr>
            <p:cNvPr id="52" name="Rectangle 5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5173134" y="4648202"/>
            <a:ext cx="1041400" cy="778932"/>
            <a:chOff x="3462867" y="4148668"/>
            <a:chExt cx="1041400" cy="778932"/>
          </a:xfrm>
          <a:effectLst/>
        </p:grpSpPr>
        <p:sp>
          <p:nvSpPr>
            <p:cNvPr id="56" name="Rectangle 5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6214534" y="4648204"/>
            <a:ext cx="1193800" cy="778932"/>
            <a:chOff x="6587067" y="4148670"/>
            <a:chExt cx="1193800" cy="778932"/>
          </a:xfrm>
        </p:grpSpPr>
        <p:grpSp>
          <p:nvGrpSpPr>
            <p:cNvPr id="60" name="Group 59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64" name="Rectangle 63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6" name="Straight Arrow Connector 65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Connector 60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Arrow Connector 66"/>
          <p:cNvCxnSpPr/>
          <p:nvPr/>
        </p:nvCxnSpPr>
        <p:spPr>
          <a:xfrm flipH="1">
            <a:off x="5528734" y="4343401"/>
            <a:ext cx="634999" cy="194733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70802" y="5461001"/>
            <a:ext cx="53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null</a:t>
            </a:r>
            <a:endParaRPr lang="en-US" dirty="0"/>
          </a:p>
        </p:txBody>
      </p:sp>
      <p:cxnSp>
        <p:nvCxnSpPr>
          <p:cNvPr id="69" name="Straight Arrow Connector 68"/>
          <p:cNvCxnSpPr>
            <a:stCxn id="68" idx="1"/>
          </p:cNvCxnSpPr>
          <p:nvPr/>
        </p:nvCxnSpPr>
        <p:spPr>
          <a:xfrm flipH="1" flipV="1">
            <a:off x="7425267" y="5376334"/>
            <a:ext cx="245535" cy="269333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2057400" y="4648202"/>
            <a:ext cx="1041400" cy="778932"/>
            <a:chOff x="3462867" y="4148668"/>
            <a:chExt cx="1041400" cy="778932"/>
          </a:xfrm>
          <a:effectLst/>
        </p:grpSpPr>
        <p:sp>
          <p:nvSpPr>
            <p:cNvPr id="71" name="Rectangle 70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1246932" y="4639737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262151"/>
              </p:ext>
            </p:extLst>
          </p:nvPr>
        </p:nvGraphicFramePr>
        <p:xfrm>
          <a:off x="2228850" y="4720166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6" name="Equation" r:id="rId4" imgW="165100" imgH="177800" progId="Equation.3">
                  <p:embed/>
                </p:oleObj>
              </mc:Choice>
              <mc:Fallback>
                <p:oleObj name="Equation" r:id="rId4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28850" y="4720166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0333" y="4148667"/>
            <a:ext cx="1765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Singly Linked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5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Doubly Linked List Data Structure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8733" y="3064933"/>
            <a:ext cx="8229600" cy="326813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Fully dynamic structure</a:t>
            </a:r>
          </a:p>
          <a:p>
            <a:r>
              <a:rPr lang="en-US" dirty="0" smtClean="0"/>
              <a:t>Add extra space as needed to accommodate new values</a:t>
            </a:r>
          </a:p>
          <a:p>
            <a:pPr lvl="1"/>
            <a:r>
              <a:rPr lang="en-US" dirty="0" smtClean="0"/>
              <a:t>No need to reallocate and copy</a:t>
            </a:r>
          </a:p>
          <a:p>
            <a:r>
              <a:rPr lang="en-US" dirty="0" smtClean="0"/>
              <a:t>Elements are chained together in two sequences – forward &amp; backward</a:t>
            </a:r>
          </a:p>
          <a:p>
            <a:r>
              <a:rPr lang="en-US" dirty="0" smtClean="0"/>
              <a:t>Each </a:t>
            </a:r>
            <a:r>
              <a:rPr lang="en-US" dirty="0"/>
              <a:t>e</a:t>
            </a:r>
            <a:r>
              <a:rPr lang="en-US" dirty="0" smtClean="0"/>
              <a:t>ntry is called a node, and stores:</a:t>
            </a:r>
          </a:p>
          <a:p>
            <a:pPr lvl="1"/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Reference to next node in the chain</a:t>
            </a:r>
          </a:p>
          <a:p>
            <a:pPr lvl="1"/>
            <a:r>
              <a:rPr lang="en-US" dirty="0" smtClean="0"/>
              <a:t>Reference to previous node in the chain</a:t>
            </a:r>
          </a:p>
          <a:p>
            <a:r>
              <a:rPr lang="en-US" dirty="0"/>
              <a:t>Header – points to the start of chain and stores no value</a:t>
            </a:r>
          </a:p>
          <a:p>
            <a:pPr lvl="1"/>
            <a:r>
              <a:rPr lang="en-US" dirty="0"/>
              <a:t>Called “dummy header”, its stored value is set to null</a:t>
            </a:r>
            <a:endParaRPr lang="en-US" dirty="0" smtClean="0"/>
          </a:p>
          <a:p>
            <a:r>
              <a:rPr lang="en-US" dirty="0" smtClean="0"/>
              <a:t>Last element has a next reference set to null (shown with ground symbol)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259667" y="1693335"/>
            <a:ext cx="1041400" cy="778932"/>
            <a:chOff x="3462867" y="4148668"/>
            <a:chExt cx="1041400" cy="778932"/>
          </a:xfrm>
          <a:effectLst/>
        </p:grpSpPr>
        <p:sp>
          <p:nvSpPr>
            <p:cNvPr id="9" name="Rectangle 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301067" y="1693336"/>
            <a:ext cx="1041400" cy="778932"/>
            <a:chOff x="3462867" y="4148668"/>
            <a:chExt cx="1041400" cy="778932"/>
          </a:xfrm>
          <a:effectLst/>
        </p:grpSpPr>
        <p:sp>
          <p:nvSpPr>
            <p:cNvPr id="17" name="Rectangle 16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342467" y="1693335"/>
            <a:ext cx="1041400" cy="778932"/>
            <a:chOff x="3462867" y="4148668"/>
            <a:chExt cx="1041400" cy="778932"/>
          </a:xfrm>
          <a:effectLst/>
        </p:grpSpPr>
        <p:sp>
          <p:nvSpPr>
            <p:cNvPr id="21" name="Rectangle 20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6383867" y="1693337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383867" y="2082803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6697133" y="2082803"/>
            <a:ext cx="880534" cy="313264"/>
            <a:chOff x="6697133" y="2082803"/>
            <a:chExt cx="880534" cy="313264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6333068" y="1100666"/>
            <a:ext cx="826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node 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5698067" y="1388534"/>
            <a:ext cx="634999" cy="194733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840135" y="2506134"/>
            <a:ext cx="53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null</a:t>
            </a:r>
            <a:endParaRPr lang="en-US" dirty="0"/>
          </a:p>
        </p:txBody>
      </p:sp>
      <p:cxnSp>
        <p:nvCxnSpPr>
          <p:cNvPr id="54" name="Straight Arrow Connector 53"/>
          <p:cNvCxnSpPr>
            <a:stCxn id="53" idx="1"/>
          </p:cNvCxnSpPr>
          <p:nvPr/>
        </p:nvCxnSpPr>
        <p:spPr>
          <a:xfrm flipH="1" flipV="1">
            <a:off x="7594600" y="2421467"/>
            <a:ext cx="245535" cy="269333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226733" y="1693335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226733" y="2082801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2539999" y="2269067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416265" y="1684870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098419"/>
              </p:ext>
            </p:extLst>
          </p:nvPr>
        </p:nvGraphicFramePr>
        <p:xfrm>
          <a:off x="2398183" y="1765299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8183" y="1765299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2226733" y="2476501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259666" y="2476501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301066" y="2476500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342466" y="2476501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383866" y="2472268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861733" y="2696633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894667" y="2696633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914899" y="2683933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968999" y="2679700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 rot="10800000">
            <a:off x="1689100" y="2573869"/>
            <a:ext cx="880534" cy="313264"/>
            <a:chOff x="6697133" y="2082803"/>
            <a:chExt cx="880534" cy="313264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6348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 doubly linked list node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137399" y="5317065"/>
            <a:ext cx="743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. . .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812800" y="1430866"/>
            <a:ext cx="1346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alue stored </a:t>
            </a:r>
          </a:p>
          <a:p>
            <a:r>
              <a:rPr lang="en-US" dirty="0" smtClean="0"/>
              <a:t>in node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3"/>
            <a:endCxn id="22" idx="1"/>
          </p:cNvCxnSpPr>
          <p:nvPr/>
        </p:nvCxnSpPr>
        <p:spPr>
          <a:xfrm>
            <a:off x="2159518" y="1754032"/>
            <a:ext cx="1430348" cy="193303"/>
          </a:xfrm>
          <a:prstGeom prst="straightConnector1">
            <a:avLst/>
          </a:prstGeom>
          <a:ln w="381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59933" y="4588933"/>
            <a:ext cx="743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. . .</a:t>
            </a:r>
            <a:endParaRPr lang="en-US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736600" y="2184400"/>
            <a:ext cx="1390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 to </a:t>
            </a:r>
          </a:p>
          <a:p>
            <a:r>
              <a:rPr lang="en-US" dirty="0" smtClean="0"/>
              <a:t>next node</a:t>
            </a:r>
          </a:p>
          <a:p>
            <a:r>
              <a:rPr lang="en-US" dirty="0" smtClean="0"/>
              <a:t>in chain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998133" y="2667000"/>
            <a:ext cx="1557867" cy="82553"/>
          </a:xfrm>
          <a:prstGeom prst="straightConnector1">
            <a:avLst/>
          </a:prstGeom>
          <a:ln w="381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503333" y="1803400"/>
            <a:ext cx="2541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Arrow denotes reference</a:t>
            </a:r>
          </a:p>
          <a:p>
            <a:r>
              <a:rPr lang="en-US" dirty="0"/>
              <a:t>t</a:t>
            </a:r>
            <a:r>
              <a:rPr lang="en-US" dirty="0" smtClean="0"/>
              <a:t>o next node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841219" y="1600202"/>
            <a:ext cx="2594381" cy="2082799"/>
            <a:chOff x="2841219" y="1600202"/>
            <a:chExt cx="2594381" cy="2082799"/>
          </a:xfrm>
        </p:grpSpPr>
        <p:sp>
          <p:nvSpPr>
            <p:cNvPr id="22" name="Rectangle 21"/>
            <p:cNvSpPr/>
            <p:nvPr/>
          </p:nvSpPr>
          <p:spPr>
            <a:xfrm>
              <a:off x="3589866" y="1600202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89866" y="2294468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145086" y="2626507"/>
              <a:ext cx="1290514" cy="150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3589866" y="2988735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2841219" y="3346174"/>
              <a:ext cx="1290514" cy="15093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723466" y="2743199"/>
            <a:ext cx="15231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 to </a:t>
            </a:r>
          </a:p>
          <a:p>
            <a:r>
              <a:rPr lang="en-US" dirty="0"/>
              <a:t>p</a:t>
            </a:r>
            <a:r>
              <a:rPr lang="en-US" dirty="0" smtClean="0"/>
              <a:t>revious node</a:t>
            </a:r>
          </a:p>
          <a:p>
            <a:r>
              <a:rPr lang="en-US" dirty="0" smtClean="0"/>
              <a:t>in chain</a:t>
            </a:r>
          </a:p>
        </p:txBody>
      </p:sp>
      <p:cxnSp>
        <p:nvCxnSpPr>
          <p:cNvPr id="36" name="Straight Arrow Connector 35"/>
          <p:cNvCxnSpPr>
            <a:endCxn id="35" idx="1"/>
          </p:cNvCxnSpPr>
          <p:nvPr/>
        </p:nvCxnSpPr>
        <p:spPr>
          <a:xfrm flipV="1">
            <a:off x="4724400" y="3204864"/>
            <a:ext cx="999066" cy="63271"/>
          </a:xfrm>
          <a:prstGeom prst="straightConnector1">
            <a:avLst/>
          </a:prstGeom>
          <a:ln w="38100" cmpd="sng">
            <a:prstDash val="dash"/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5600" y="3107267"/>
            <a:ext cx="2541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Arrow denotes reference</a:t>
            </a:r>
          </a:p>
          <a:p>
            <a:r>
              <a:rPr lang="en-US" dirty="0"/>
              <a:t>t</a:t>
            </a:r>
            <a:r>
              <a:rPr lang="en-US" dirty="0" smtClean="0"/>
              <a:t>o previous node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147886" y="3962401"/>
            <a:ext cx="2594381" cy="2082799"/>
            <a:chOff x="2841219" y="1600202"/>
            <a:chExt cx="2594381" cy="2082799"/>
          </a:xfrm>
        </p:grpSpPr>
        <p:sp>
          <p:nvSpPr>
            <p:cNvPr id="39" name="Rectangle 38"/>
            <p:cNvSpPr/>
            <p:nvPr/>
          </p:nvSpPr>
          <p:spPr>
            <a:xfrm>
              <a:off x="3589866" y="1600202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589866" y="2294468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4145086" y="2626507"/>
              <a:ext cx="1290514" cy="150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3589866" y="2988735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2841219" y="3346174"/>
              <a:ext cx="1290514" cy="15093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2985152" y="4021668"/>
            <a:ext cx="2594381" cy="2082799"/>
            <a:chOff x="2841219" y="1600202"/>
            <a:chExt cx="2594381" cy="2082799"/>
          </a:xfrm>
        </p:grpSpPr>
        <p:sp>
          <p:nvSpPr>
            <p:cNvPr id="45" name="Rectangle 44"/>
            <p:cNvSpPr/>
            <p:nvPr/>
          </p:nvSpPr>
          <p:spPr>
            <a:xfrm>
              <a:off x="3589866" y="1600202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589866" y="2294468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4145086" y="2626507"/>
              <a:ext cx="1290514" cy="150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3589866" y="2988735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2841219" y="3346174"/>
              <a:ext cx="1290514" cy="15093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4830885" y="4080934"/>
            <a:ext cx="2594381" cy="2082799"/>
            <a:chOff x="2841219" y="1600202"/>
            <a:chExt cx="2594381" cy="2082799"/>
          </a:xfrm>
        </p:grpSpPr>
        <p:sp>
          <p:nvSpPr>
            <p:cNvPr id="51" name="Rectangle 50"/>
            <p:cNvSpPr/>
            <p:nvPr/>
          </p:nvSpPr>
          <p:spPr>
            <a:xfrm>
              <a:off x="3589866" y="1600202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Bob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589866" y="2294468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4145086" y="2626507"/>
              <a:ext cx="1290514" cy="150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3589866" y="2988735"/>
              <a:ext cx="1110441" cy="694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2841219" y="3346174"/>
              <a:ext cx="1290514" cy="15093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250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9655</TotalTime>
  <Words>2662</Words>
  <Application>Microsoft Macintosh PowerPoint</Application>
  <PresentationFormat>On-screen Show (4:3)</PresentationFormat>
  <Paragraphs>836</Paragraphs>
  <Slides>46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Office Theme</vt:lpstr>
      <vt:lpstr>Equation</vt:lpstr>
      <vt:lpstr>ICOM 4035 – Data Structures Lecture 8 – Doubly Linked Lists</vt:lpstr>
      <vt:lpstr>Lecture Organization</vt:lpstr>
      <vt:lpstr>Objectives</vt:lpstr>
      <vt:lpstr>Companion videos</vt:lpstr>
      <vt:lpstr>Part I</vt:lpstr>
      <vt:lpstr>List ADT</vt:lpstr>
      <vt:lpstr>List ADT Implementations</vt:lpstr>
      <vt:lpstr>Doubly Linked List Data Structure</vt:lpstr>
      <vt:lpstr>Structure of  doubly linked list node</vt:lpstr>
      <vt:lpstr>Doubly Linked List Class</vt:lpstr>
      <vt:lpstr>Doubly Linked List Examples</vt:lpstr>
      <vt:lpstr>List ADT and Doubly Linked List</vt:lpstr>
      <vt:lpstr>Advantages of Doubly Linked List</vt:lpstr>
      <vt:lpstr>Part II</vt:lpstr>
      <vt:lpstr>Design of ListADT </vt:lpstr>
      <vt:lpstr>Operations on the List</vt:lpstr>
      <vt:lpstr>Add new element</vt:lpstr>
      <vt:lpstr>Add new element (2)</vt:lpstr>
      <vt:lpstr>Add new element (3)</vt:lpstr>
      <vt:lpstr>Add new element at position i</vt:lpstr>
      <vt:lpstr>Add new element at position i</vt:lpstr>
      <vt:lpstr>Add new element at position i</vt:lpstr>
      <vt:lpstr>Remove an element </vt:lpstr>
      <vt:lpstr>Remove an element (2)</vt:lpstr>
      <vt:lpstr>PowerPoint Presentation</vt:lpstr>
      <vt:lpstr>Remove an element (3)</vt:lpstr>
      <vt:lpstr>Remove element at position i</vt:lpstr>
      <vt:lpstr>Remove element at position i (2)</vt:lpstr>
      <vt:lpstr>Remove element at position i (3)</vt:lpstr>
      <vt:lpstr>Remove all copies of an element</vt:lpstr>
      <vt:lpstr>Clear list</vt:lpstr>
      <vt:lpstr>Membership Test</vt:lpstr>
      <vt:lpstr>Memberships Test</vt:lpstr>
      <vt:lpstr>First index of element</vt:lpstr>
      <vt:lpstr>Last index of element</vt:lpstr>
      <vt:lpstr>Get element at position i</vt:lpstr>
      <vt:lpstr>Set element at position i</vt:lpstr>
      <vt:lpstr>Easy operations</vt:lpstr>
      <vt:lpstr>Part III</vt:lpstr>
      <vt:lpstr>Iterating over List elements</vt:lpstr>
      <vt:lpstr>List iterator</vt:lpstr>
      <vt:lpstr>List Iterator</vt:lpstr>
      <vt:lpstr>Reverse list iterator</vt:lpstr>
      <vt:lpstr>Reverse List Iterator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742</cp:revision>
  <cp:lastPrinted>2010-07-01T20:33:27Z</cp:lastPrinted>
  <dcterms:created xsi:type="dcterms:W3CDTF">2010-07-08T13:14:26Z</dcterms:created>
  <dcterms:modified xsi:type="dcterms:W3CDTF">2012-10-09T19:03:38Z</dcterms:modified>
</cp:coreProperties>
</file>