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65" r:id="rId3"/>
    <p:sldId id="257" r:id="rId4"/>
    <p:sldId id="357" r:id="rId5"/>
    <p:sldId id="449" r:id="rId6"/>
    <p:sldId id="360" r:id="rId7"/>
    <p:sldId id="441" r:id="rId8"/>
    <p:sldId id="443" r:id="rId9"/>
    <p:sldId id="445" r:id="rId10"/>
    <p:sldId id="446" r:id="rId11"/>
    <p:sldId id="447" r:id="rId12"/>
    <p:sldId id="442" r:id="rId13"/>
    <p:sldId id="444" r:id="rId14"/>
    <p:sldId id="450" r:id="rId15"/>
    <p:sldId id="451" r:id="rId16"/>
    <p:sldId id="454" r:id="rId17"/>
    <p:sldId id="456" r:id="rId18"/>
    <p:sldId id="457" r:id="rId19"/>
    <p:sldId id="458" r:id="rId20"/>
    <p:sldId id="459" r:id="rId21"/>
    <p:sldId id="460" r:id="rId22"/>
    <p:sldId id="461" r:id="rId23"/>
    <p:sldId id="462" r:id="rId24"/>
    <p:sldId id="463" r:id="rId25"/>
    <p:sldId id="464" r:id="rId26"/>
    <p:sldId id="465" r:id="rId27"/>
    <p:sldId id="467" r:id="rId28"/>
    <p:sldId id="466" r:id="rId29"/>
    <p:sldId id="468" r:id="rId30"/>
    <p:sldId id="469" r:id="rId31"/>
    <p:sldId id="470" r:id="rId32"/>
    <p:sldId id="471" r:id="rId33"/>
    <p:sldId id="473" r:id="rId34"/>
    <p:sldId id="385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2" autoAdjust="0"/>
    <p:restoredTop sz="94206" autoAdjust="0"/>
  </p:normalViewPr>
  <p:slideViewPr>
    <p:cSldViewPr snapToGrid="0">
      <p:cViewPr>
        <p:scale>
          <a:sx n="150" d="100"/>
          <a:sy n="150" d="100"/>
        </p:scale>
        <p:origin x="-1176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10/15/12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10/15/12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emf"/><Relationship Id="rId5" Type="http://schemas.openxmlformats.org/officeDocument/2006/relationships/image" Target="../media/image5.png"/><Relationship Id="rId6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8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11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9 – Stack ADT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operations: Pop()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75934" y="3522134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000" y="30480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12333" y="3412067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4267" y="4292601"/>
            <a:ext cx="829733" cy="8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4690535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631268" y="3835401"/>
            <a:ext cx="853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S.pop</a:t>
            </a:r>
            <a:r>
              <a:rPr lang="en-US" dirty="0" smtClean="0"/>
              <a:t>()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38334" y="3902858"/>
            <a:ext cx="1896533" cy="1247363"/>
            <a:chOff x="1049866" y="4554117"/>
            <a:chExt cx="1896533" cy="1247363"/>
          </a:xfrm>
        </p:grpSpPr>
        <p:sp>
          <p:nvSpPr>
            <p:cNvPr id="20" name="Rectangle 19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851400" y="3005667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74733" y="3369734"/>
            <a:ext cx="762000" cy="7027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4648202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33533" y="5427135"/>
            <a:ext cx="207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Returns: “</a:t>
            </a:r>
            <a:r>
              <a:rPr lang="en-US" sz="2400" dirty="0" err="1" smtClean="0"/>
              <a:t>Apu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75734" y="1659466"/>
            <a:ext cx="81775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Pop() – removes and returns the element at the top of the stack.</a:t>
            </a:r>
          </a:p>
          <a:p>
            <a:r>
              <a:rPr lang="en-US" sz="2400" dirty="0" smtClean="0"/>
              <a:t>Stack is shrunk.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3728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operations: Push()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75934" y="3522134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000" y="30480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12333" y="3412067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4267" y="4292601"/>
            <a:ext cx="829733" cy="8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4690535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334935" y="3835401"/>
            <a:ext cx="1311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S.push</a:t>
            </a:r>
            <a:r>
              <a:rPr lang="en-US" dirty="0" smtClean="0"/>
              <a:t>(“</a:t>
            </a:r>
            <a:r>
              <a:rPr lang="en-US" dirty="0" err="1" smtClean="0"/>
              <a:t>Jil</a:t>
            </a:r>
            <a:r>
              <a:rPr lang="en-US" dirty="0" smtClean="0"/>
              <a:t>”)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38334" y="3479801"/>
            <a:ext cx="1896533" cy="1670420"/>
            <a:chOff x="1049866" y="4131060"/>
            <a:chExt cx="1896533" cy="1670420"/>
          </a:xfrm>
        </p:grpSpPr>
        <p:sp>
          <p:nvSpPr>
            <p:cNvPr id="19" name="Rectangle 18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521200" y="2607734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156199" y="3022601"/>
            <a:ext cx="846668" cy="250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4648202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33533" y="5427135"/>
            <a:ext cx="2277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Returns: nothing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227667" y="1600199"/>
            <a:ext cx="6695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Push() – adds a new element at the top of the stack.</a:t>
            </a:r>
          </a:p>
          <a:p>
            <a:r>
              <a:rPr lang="en-US" sz="2400" dirty="0" smtClean="0"/>
              <a:t>Stack grows.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6138334" y="3064935"/>
            <a:ext cx="1896533" cy="416532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Jil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83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Stack (1)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55334" y="2472267"/>
            <a:ext cx="905933" cy="416532"/>
          </a:xfrm>
          <a:prstGeom prst="rect">
            <a:avLst/>
          </a:prstGeom>
          <a:blipFill rotWithShape="1"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1" y="2048934"/>
            <a:ext cx="1149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((5 + 4)*1)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45268" y="1871134"/>
            <a:ext cx="1079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(5 + 4)*1)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4064000" y="2455334"/>
            <a:ext cx="905933" cy="839589"/>
            <a:chOff x="1049866" y="4131060"/>
            <a:chExt cx="1896533" cy="839589"/>
          </a:xfrm>
        </p:grpSpPr>
        <p:sp>
          <p:nvSpPr>
            <p:cNvPr id="25" name="Rectangle 24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945468" y="1888067"/>
            <a:ext cx="1009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+ 4)*1)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5621866" y="2573868"/>
            <a:ext cx="905933" cy="839589"/>
            <a:chOff x="1049866" y="4131060"/>
            <a:chExt cx="1896533" cy="839589"/>
          </a:xfrm>
        </p:grpSpPr>
        <p:sp>
          <p:nvSpPr>
            <p:cNvPr id="32" name="Rectangle 31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5672668" y="1998134"/>
            <a:ext cx="840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+ 4)*1)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7467600" y="2573867"/>
            <a:ext cx="905933" cy="839589"/>
            <a:chOff x="1049866" y="4131060"/>
            <a:chExt cx="1896533" cy="839589"/>
          </a:xfrm>
        </p:grpSpPr>
        <p:sp>
          <p:nvSpPr>
            <p:cNvPr id="36" name="Rectangle 35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7349068" y="2006600"/>
            <a:ext cx="72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4)*1)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794933" y="4394201"/>
            <a:ext cx="905933" cy="839589"/>
            <a:chOff x="1049866" y="4131060"/>
            <a:chExt cx="1896533" cy="839589"/>
          </a:xfrm>
        </p:grpSpPr>
        <p:sp>
          <p:nvSpPr>
            <p:cNvPr id="40" name="Rectangle 39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862668" y="3852334"/>
            <a:ext cx="60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)*1)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318932" y="4410858"/>
            <a:ext cx="905933" cy="416532"/>
          </a:xfrm>
          <a:prstGeom prst="rect">
            <a:avLst/>
          </a:prstGeom>
          <a:blipFill rotWithShape="1"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03601" y="3928534"/>
            <a:ext cx="53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*1)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851399" y="4512458"/>
            <a:ext cx="905933" cy="416532"/>
          </a:xfrm>
          <a:prstGeom prst="rect">
            <a:avLst/>
          </a:prstGeom>
          <a:blipFill rotWithShape="1"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75201" y="4030134"/>
            <a:ext cx="423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1)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375399" y="4639458"/>
            <a:ext cx="905933" cy="416532"/>
          </a:xfrm>
          <a:prstGeom prst="rect">
            <a:avLst/>
          </a:prstGeom>
          <a:blipFill rotWithShape="1"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54801" y="4165601"/>
            <a:ext cx="306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863601" y="2700867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304482"/>
              </p:ext>
            </p:extLst>
          </p:nvPr>
        </p:nvGraphicFramePr>
        <p:xfrm>
          <a:off x="1221317" y="2806700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0" name="Equation" r:id="rId4" imgW="165100" imgH="177800" progId="Equation.3">
                  <p:embed/>
                </p:oleObj>
              </mc:Choice>
              <mc:Fallback>
                <p:oleObj name="Equation" r:id="rId4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21317" y="2806700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1981201" y="2599267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564468" y="2963334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156201" y="3175000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052734" y="3115733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354667" y="4775199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2878667" y="4512733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402667" y="4707466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926667" y="4842933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501467" y="4724400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611645"/>
              </p:ext>
            </p:extLst>
          </p:nvPr>
        </p:nvGraphicFramePr>
        <p:xfrm>
          <a:off x="7850717" y="4779434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1" name="Equation" r:id="rId6" imgW="165100" imgH="177800" progId="Equation.3">
                  <p:embed/>
                </p:oleObj>
              </mc:Choice>
              <mc:Fallback>
                <p:oleObj name="Equation" r:id="rId6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50717" y="4779434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618068" y="1388533"/>
            <a:ext cx="5739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Checking if parenthesis in an expression are balanced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160867" y="3048000"/>
            <a:ext cx="147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stack 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388534" y="5325533"/>
            <a:ext cx="65732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Idea</a:t>
            </a:r>
            <a:r>
              <a:rPr lang="en-US" dirty="0" smtClean="0"/>
              <a:t>: ( is added to stack, when ) is read, element at top is removed</a:t>
            </a:r>
          </a:p>
          <a:p>
            <a:r>
              <a:rPr lang="en-US" dirty="0" smtClean="0"/>
              <a:t>If stack is empty after reading the input the expression has balanced</a:t>
            </a:r>
          </a:p>
          <a:p>
            <a:r>
              <a:rPr lang="en-US" dirty="0" smtClean="0"/>
              <a:t>parenthesis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53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Stack (2)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1879600"/>
            <a:ext cx="2118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45+ (equivalent 4+5)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0533" y="3979333"/>
            <a:ext cx="3090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45+7* (equivalent to (4+5)*7)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80067" y="1185334"/>
            <a:ext cx="6624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Evaluation of expressions in postfix notation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918523" y="2406135"/>
            <a:ext cx="533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45+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3601" y="2861734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192087"/>
              </p:ext>
            </p:extLst>
          </p:nvPr>
        </p:nvGraphicFramePr>
        <p:xfrm>
          <a:off x="1187450" y="2954867"/>
          <a:ext cx="268818" cy="267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450" y="2954867"/>
                        <a:ext cx="268818" cy="267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2057401" y="2726267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39323" y="2304535"/>
            <a:ext cx="416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</a:t>
            </a:r>
            <a:r>
              <a:rPr lang="en-US" dirty="0"/>
              <a:t>+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18935" y="3098800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00856" y="217753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+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318935" y="2683934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63535" y="2717800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11656" y="4641335"/>
            <a:ext cx="765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45</a:t>
            </a:r>
            <a:r>
              <a:rPr lang="en-US" dirty="0" smtClean="0"/>
              <a:t>+7*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56734" y="5096934"/>
            <a:ext cx="40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S=</a:t>
            </a:r>
            <a:endParaRPr lang="en-US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882925"/>
              </p:ext>
            </p:extLst>
          </p:nvPr>
        </p:nvGraphicFramePr>
        <p:xfrm>
          <a:off x="1280583" y="5190067"/>
          <a:ext cx="268818" cy="267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6" imgW="165100" imgH="177800" progId="Equation.3">
                  <p:embed/>
                </p:oleObj>
              </mc:Choice>
              <mc:Fallback>
                <p:oleObj name="Equation" r:id="rId6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0583" y="5190067"/>
                        <a:ext cx="268818" cy="267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2150534" y="4961467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32456" y="4539735"/>
            <a:ext cx="648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5+7*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412068" y="5334000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12068" y="4919134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39734" y="4969933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09323" y="4505869"/>
            <a:ext cx="531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+7*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745456" y="4522803"/>
            <a:ext cx="416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7*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808135" y="5096933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05390" y="4649803"/>
            <a:ext cx="299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*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808134" y="5511800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001935" y="5071533"/>
            <a:ext cx="905933" cy="416532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24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and implementation of stack using arrays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73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array to implement stacks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05001" y="2726267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76867" y="3894668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4727214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294480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57514" y="3072268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488280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55546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79988" y="2633602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7452075" y="3279895"/>
            <a:ext cx="372534" cy="110347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97024" y="40179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 rot="16200000">
            <a:off x="5695239" y="2677339"/>
            <a:ext cx="372534" cy="230858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750766" y="40417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47995" y="231186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top: 4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622812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26533" y="2209799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049866" y="2573866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58801" y="4792134"/>
            <a:ext cx="814838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Variable top gives the next available top of the stack position.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/>
              <a:t>Also gives size of stack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Current top of the stack is equal to top-1 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6290733" y="1566333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917267" y="2108199"/>
            <a:ext cx="59265" cy="9821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282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operations: Top()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75934" y="3522134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000" y="30480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12333" y="3412067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4267" y="4292601"/>
            <a:ext cx="829733" cy="8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4690535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631268" y="3835401"/>
            <a:ext cx="80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S.top</a:t>
            </a:r>
            <a:r>
              <a:rPr lang="en-US" dirty="0" smtClean="0"/>
              <a:t>()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38334" y="3479801"/>
            <a:ext cx="1896533" cy="1670420"/>
            <a:chOff x="1049866" y="4131060"/>
            <a:chExt cx="1896533" cy="1670420"/>
          </a:xfrm>
        </p:grpSpPr>
        <p:sp>
          <p:nvSpPr>
            <p:cNvPr id="19" name="Rectangle 18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851400" y="3005667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74733" y="3369734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4648202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33533" y="5427135"/>
            <a:ext cx="207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Returns: “</a:t>
            </a:r>
            <a:r>
              <a:rPr lang="en-US" sz="2400" dirty="0" err="1" smtClean="0"/>
              <a:t>Apu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75734" y="1659466"/>
            <a:ext cx="8187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Top() – inspects and returns the element at the top of the stack.</a:t>
            </a:r>
          </a:p>
          <a:p>
            <a:r>
              <a:rPr lang="en-US" sz="2400" dirty="0" smtClean="0"/>
              <a:t>No modification is made on stack.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123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operations: Top(</a:t>
            </a:r>
            <a:r>
              <a:rPr lang="en-US" dirty="0" smtClean="0"/>
              <a:t>)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 not empty, simply return element at top-1</a:t>
            </a:r>
          </a:p>
          <a:p>
            <a:r>
              <a:rPr lang="en-US" dirty="0" smtClean="0"/>
              <a:t>Complexity: O(1)</a:t>
            </a:r>
          </a:p>
          <a:p>
            <a:pPr lvl="1"/>
            <a:r>
              <a:rPr lang="en-US" dirty="0" smtClean="0"/>
              <a:t>Random access to last element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27214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294480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57514" y="3072268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488280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55546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79988" y="2633602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7452075" y="3279895"/>
            <a:ext cx="372534" cy="110347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97024" y="40179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 rot="16200000">
            <a:off x="5695239" y="2677339"/>
            <a:ext cx="372534" cy="230858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750766" y="40417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47995" y="231186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top: 4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622812" y="3072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290733" y="1566333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917267" y="2108199"/>
            <a:ext cx="59265" cy="9821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62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operations: Pop()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75934" y="3522134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000" y="30480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12333" y="3412067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4267" y="4292601"/>
            <a:ext cx="829733" cy="8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4690535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631268" y="3835401"/>
            <a:ext cx="853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S.pop</a:t>
            </a:r>
            <a:r>
              <a:rPr lang="en-US" dirty="0" smtClean="0"/>
              <a:t>()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38334" y="3902858"/>
            <a:ext cx="1896533" cy="1247363"/>
            <a:chOff x="1049866" y="4554117"/>
            <a:chExt cx="1896533" cy="1247363"/>
          </a:xfrm>
        </p:grpSpPr>
        <p:sp>
          <p:nvSpPr>
            <p:cNvPr id="20" name="Rectangle 19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851400" y="3005667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74733" y="3369734"/>
            <a:ext cx="762000" cy="7027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4648202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33533" y="5427135"/>
            <a:ext cx="207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Returns: “</a:t>
            </a:r>
            <a:r>
              <a:rPr lang="en-US" sz="2400" dirty="0" err="1" smtClean="0"/>
              <a:t>Apu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75734" y="1659466"/>
            <a:ext cx="81775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Pop() – removes and returns the element at the top of the stack.</a:t>
            </a:r>
          </a:p>
          <a:p>
            <a:r>
              <a:rPr lang="en-US" sz="2400" dirty="0" smtClean="0"/>
              <a:t>Stack is shrunk.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203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operations: </a:t>
            </a:r>
            <a:r>
              <a:rPr lang="en-US" dirty="0" smtClean="0"/>
              <a:t>Pop()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 not empty, simply return element at top-1</a:t>
            </a:r>
          </a:p>
          <a:p>
            <a:pPr lvl="1"/>
            <a:r>
              <a:rPr lang="en-US" dirty="0" err="1" smtClean="0"/>
              <a:t>Apu</a:t>
            </a:r>
            <a:endParaRPr lang="en-US" dirty="0" smtClean="0"/>
          </a:p>
          <a:p>
            <a:r>
              <a:rPr lang="en-US" dirty="0" smtClean="0"/>
              <a:t>Decrement top by 1</a:t>
            </a:r>
          </a:p>
          <a:p>
            <a:pPr lvl="1"/>
            <a:r>
              <a:rPr lang="en-US" dirty="0" smtClean="0"/>
              <a:t>--top</a:t>
            </a:r>
          </a:p>
          <a:p>
            <a:r>
              <a:rPr lang="en-US" dirty="0"/>
              <a:t>Complexity: O(1)</a:t>
            </a:r>
          </a:p>
          <a:p>
            <a:pPr lvl="1"/>
            <a:r>
              <a:rPr lang="en-US" dirty="0"/>
              <a:t>Random access to last element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52614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319880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82914" y="2818268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513680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80946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05388" y="2379602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7477475" y="3025895"/>
            <a:ext cx="372534" cy="110347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422424" y="37639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 rot="16200000">
            <a:off x="5720639" y="2423339"/>
            <a:ext cx="372534" cy="230858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776166" y="37877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73395" y="205786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top: 4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648212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16133" y="1312333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942667" y="1854199"/>
            <a:ext cx="59265" cy="9821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820347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387613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950647" y="4901068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581413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148679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973121" y="4462402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33" name="Left Brace 32"/>
          <p:cNvSpPr/>
          <p:nvPr/>
        </p:nvSpPr>
        <p:spPr>
          <a:xfrm rot="16200000">
            <a:off x="7277103" y="4902668"/>
            <a:ext cx="372534" cy="1532463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490157" y="58467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5" name="Left Brace 34"/>
          <p:cNvSpPr/>
          <p:nvPr/>
        </p:nvSpPr>
        <p:spPr>
          <a:xfrm rot="16200000">
            <a:off x="5517439" y="4777072"/>
            <a:ext cx="372534" cy="176672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843899" y="58705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841128" y="4140669"/>
            <a:ext cx="73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top: 3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715945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171266" y="4047066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40" name="Straight Arrow Connector 39"/>
          <p:cNvCxnSpPr>
            <a:endCxn id="27" idx="0"/>
          </p:cNvCxnSpPr>
          <p:nvPr/>
        </p:nvCxnSpPr>
        <p:spPr>
          <a:xfrm flipH="1">
            <a:off x="6266030" y="4343400"/>
            <a:ext cx="930637" cy="55766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20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 – Introduction to the Stack ADT</a:t>
            </a:r>
          </a:p>
          <a:p>
            <a:endParaRPr lang="en-US" dirty="0" smtClean="0"/>
          </a:p>
          <a:p>
            <a:r>
              <a:rPr lang="en-US" dirty="0" smtClean="0"/>
              <a:t>Part II – Design and implementation of stack using arrays</a:t>
            </a:r>
          </a:p>
          <a:p>
            <a:endParaRPr lang="en-US" dirty="0" smtClean="0"/>
          </a:p>
          <a:p>
            <a:r>
              <a:rPr lang="en-US" dirty="0" smtClean="0"/>
              <a:t>Part III – </a:t>
            </a:r>
            <a:r>
              <a:rPr lang="en-US" dirty="0"/>
              <a:t>Design and implementation of stack using </a:t>
            </a:r>
            <a:r>
              <a:rPr lang="en-US" dirty="0" smtClean="0"/>
              <a:t>a linked </a:t>
            </a:r>
            <a:r>
              <a:rPr lang="en-US" dirty="0"/>
              <a:t>l</a:t>
            </a:r>
            <a:r>
              <a:rPr lang="en-US" dirty="0" smtClean="0"/>
              <a:t>ist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operations: Push()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75934" y="3522134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000" y="30480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12333" y="3412067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4267" y="4292601"/>
            <a:ext cx="829733" cy="8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4690535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334935" y="3835401"/>
            <a:ext cx="1311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S.push</a:t>
            </a:r>
            <a:r>
              <a:rPr lang="en-US" dirty="0" smtClean="0"/>
              <a:t>(“</a:t>
            </a:r>
            <a:r>
              <a:rPr lang="en-US" dirty="0" err="1" smtClean="0"/>
              <a:t>Jil</a:t>
            </a:r>
            <a:r>
              <a:rPr lang="en-US" dirty="0" smtClean="0"/>
              <a:t>”)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38334" y="3479801"/>
            <a:ext cx="1896533" cy="1670420"/>
            <a:chOff x="1049866" y="4131060"/>
            <a:chExt cx="1896533" cy="1670420"/>
          </a:xfrm>
        </p:grpSpPr>
        <p:sp>
          <p:nvSpPr>
            <p:cNvPr id="19" name="Rectangle 18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521200" y="2607734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156199" y="3022601"/>
            <a:ext cx="846668" cy="250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4648202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33533" y="5427135"/>
            <a:ext cx="2277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Returns: nothing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227667" y="1600199"/>
            <a:ext cx="6695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Push() – adds a new element at the top of the stack.</a:t>
            </a:r>
          </a:p>
          <a:p>
            <a:r>
              <a:rPr lang="en-US" sz="2400" dirty="0" smtClean="0"/>
              <a:t>Stack grows.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6138334" y="3064935"/>
            <a:ext cx="1896533" cy="416532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Jil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0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operations: </a:t>
            </a:r>
            <a:r>
              <a:rPr lang="en-US" dirty="0" smtClean="0"/>
              <a:t>Push()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Add new element at position top</a:t>
            </a:r>
          </a:p>
          <a:p>
            <a:r>
              <a:rPr lang="en-US" dirty="0" smtClean="0"/>
              <a:t>Increment top by 1</a:t>
            </a:r>
          </a:p>
          <a:p>
            <a:pPr lvl="1"/>
            <a:r>
              <a:rPr lang="en-US" dirty="0" smtClean="0"/>
              <a:t>++top</a:t>
            </a:r>
          </a:p>
          <a:p>
            <a:r>
              <a:rPr lang="en-US" dirty="0"/>
              <a:t>Complexity: O</a:t>
            </a:r>
            <a:r>
              <a:rPr lang="en-US" dirty="0" smtClean="0"/>
              <a:t>(n)</a:t>
            </a:r>
            <a:endParaRPr lang="en-US" dirty="0"/>
          </a:p>
          <a:p>
            <a:pPr lvl="1"/>
            <a:r>
              <a:rPr lang="en-US" dirty="0" smtClean="0"/>
              <a:t>Worst case: reallocate array </a:t>
            </a:r>
            <a:r>
              <a:rPr lang="en-US" smtClean="0"/>
              <a:t>when full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52614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319880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82914" y="2818268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513680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80946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05388" y="2379602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7477475" y="3025895"/>
            <a:ext cx="372534" cy="110347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422424" y="37639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 rot="16200000">
            <a:off x="5720639" y="2423339"/>
            <a:ext cx="372534" cy="230858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776166" y="37877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73395" y="205786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top: 4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648212" y="28182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16133" y="1312333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942667" y="1854199"/>
            <a:ext cx="59265" cy="9821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820347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387613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950647" y="4901068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581413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Apu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148679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973121" y="4462402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33" name="Left Brace 32"/>
          <p:cNvSpPr/>
          <p:nvPr/>
        </p:nvSpPr>
        <p:spPr>
          <a:xfrm rot="16200000">
            <a:off x="7865539" y="5364103"/>
            <a:ext cx="372534" cy="558797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490157" y="58467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5" name="Left Brace 34"/>
          <p:cNvSpPr/>
          <p:nvPr/>
        </p:nvSpPr>
        <p:spPr>
          <a:xfrm rot="16200000">
            <a:off x="6080472" y="4214039"/>
            <a:ext cx="372534" cy="289278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843899" y="58705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841128" y="4140669"/>
            <a:ext cx="73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top: 5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715945" y="49010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171266" y="4047066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7586133" y="4411133"/>
            <a:ext cx="381000" cy="457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96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ize()</a:t>
            </a:r>
          </a:p>
          <a:p>
            <a:pPr lvl="1"/>
            <a:r>
              <a:rPr lang="en-US" dirty="0" smtClean="0"/>
              <a:t>Return value of variable top</a:t>
            </a:r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size() == 0</a:t>
            </a:r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Call pop() while stack is not empty</a:t>
            </a:r>
          </a:p>
          <a:p>
            <a:pPr lvl="1"/>
            <a:r>
              <a:rPr lang="en-US" dirty="0" smtClean="0"/>
              <a:t>Complexity: O(n), n = </a:t>
            </a:r>
            <a:r>
              <a:rPr lang="en-US" dirty="0" err="1" smtClean="0"/>
              <a:t>S.size</a:t>
            </a:r>
            <a:r>
              <a:rPr lang="en-US" dirty="0" smtClean="0"/>
              <a:t>()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23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and implementation of stack using </a:t>
            </a:r>
            <a:r>
              <a:rPr lang="en-US" dirty="0" smtClean="0"/>
              <a:t>linked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20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linked list to implement stacks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064935" y="1676400"/>
            <a:ext cx="1354666" cy="1456266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489200" y="2726267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1075266" y="1515533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319867" y="1778000"/>
            <a:ext cx="651932" cy="1100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71600" y="5325535"/>
            <a:ext cx="6545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Header of linked list point to the top of the stack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c</a:t>
            </a:r>
            <a:r>
              <a:rPr lang="en-US" sz="2400" dirty="0" smtClean="0"/>
              <a:t>urrent size gives you number of elements</a:t>
            </a:r>
            <a:endParaRPr lang="en-US" sz="24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3293534" y="3488268"/>
            <a:ext cx="1041400" cy="778932"/>
            <a:chOff x="3462867" y="4148668"/>
            <a:chExt cx="1041400" cy="778932"/>
          </a:xfrm>
          <a:effectLst/>
        </p:grpSpPr>
        <p:sp>
          <p:nvSpPr>
            <p:cNvPr id="32" name="Rectangle 3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334934" y="3488269"/>
            <a:ext cx="1041400" cy="778932"/>
            <a:chOff x="3462867" y="4148668"/>
            <a:chExt cx="1041400" cy="778932"/>
          </a:xfrm>
          <a:effectLst/>
        </p:grpSpPr>
        <p:sp>
          <p:nvSpPr>
            <p:cNvPr id="36" name="Rectangle 3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376334" y="3488268"/>
            <a:ext cx="1041400" cy="778932"/>
            <a:chOff x="3462867" y="4148668"/>
            <a:chExt cx="1041400" cy="778932"/>
          </a:xfrm>
          <a:effectLst/>
        </p:grpSpPr>
        <p:sp>
          <p:nvSpPr>
            <p:cNvPr id="40" name="Rectangle 39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417734" y="3488270"/>
            <a:ext cx="1193800" cy="778932"/>
            <a:chOff x="6587067" y="4148670"/>
            <a:chExt cx="1193800" cy="778932"/>
          </a:xfrm>
        </p:grpSpPr>
        <p:grpSp>
          <p:nvGrpSpPr>
            <p:cNvPr id="44" name="Group 43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48" name="Rectangle 47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340065" y="3589869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2260600" y="3488268"/>
            <a:ext cx="1041400" cy="778932"/>
            <a:chOff x="2142067" y="5037668"/>
            <a:chExt cx="1041400" cy="778932"/>
          </a:xfrm>
        </p:grpSpPr>
        <p:grpSp>
          <p:nvGrpSpPr>
            <p:cNvPr id="53" name="Group 52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5" name="Rectangle 5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4506188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34" name="Equation" r:id="rId4" imgW="165100" imgH="177800" progId="Equation.3">
                    <p:embed/>
                  </p:oleObj>
                </mc:Choice>
                <mc:Fallback>
                  <p:oleObj name="Equation" r:id="rId4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" name="TextBox 57"/>
          <p:cNvSpPr txBox="1"/>
          <p:nvPr/>
        </p:nvSpPr>
        <p:spPr>
          <a:xfrm>
            <a:off x="3462866" y="4368800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066801" y="4419600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2895600" y="4351867"/>
            <a:ext cx="440267" cy="5503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879600" y="4842933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63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operations: Top()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75934" y="3522134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000" y="30480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12333" y="3412067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4267" y="4292601"/>
            <a:ext cx="829733" cy="8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4690535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631268" y="3835401"/>
            <a:ext cx="80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S.top</a:t>
            </a:r>
            <a:r>
              <a:rPr lang="en-US" dirty="0" smtClean="0"/>
              <a:t>()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38334" y="3479801"/>
            <a:ext cx="1896533" cy="1670420"/>
            <a:chOff x="1049866" y="4131060"/>
            <a:chExt cx="1896533" cy="1670420"/>
          </a:xfrm>
        </p:grpSpPr>
        <p:sp>
          <p:nvSpPr>
            <p:cNvPr id="19" name="Rectangle 18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851400" y="3005667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74733" y="3369734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4648202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33533" y="5427135"/>
            <a:ext cx="207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Returns: “</a:t>
            </a:r>
            <a:r>
              <a:rPr lang="en-US" sz="2400" dirty="0" err="1" smtClean="0"/>
              <a:t>Apu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75734" y="1659466"/>
            <a:ext cx="8187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Top() – inspects and returns the element at the top of the stack.</a:t>
            </a:r>
          </a:p>
          <a:p>
            <a:r>
              <a:rPr lang="en-US" sz="2400" dirty="0" smtClean="0"/>
              <a:t>No modification is made on stack.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8667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operations: Top(</a:t>
            </a:r>
            <a:r>
              <a:rPr lang="en-US" dirty="0" smtClean="0"/>
              <a:t>)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37466"/>
            <a:ext cx="8229600" cy="2688697"/>
          </a:xfrm>
        </p:spPr>
        <p:txBody>
          <a:bodyPr/>
          <a:lstStyle/>
          <a:p>
            <a:r>
              <a:rPr lang="en-US" dirty="0" smtClean="0"/>
              <a:t>If not empty, return element at </a:t>
            </a:r>
            <a:r>
              <a:rPr lang="en-US" dirty="0" err="1" smtClean="0"/>
              <a:t>header.getNext</a:t>
            </a:r>
            <a:r>
              <a:rPr lang="en-US" dirty="0" smtClean="0"/>
              <a:t>().</a:t>
            </a:r>
            <a:r>
              <a:rPr lang="en-US" dirty="0" err="1" smtClean="0"/>
              <a:t>getValue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Complexity: O(1) </a:t>
            </a:r>
          </a:p>
          <a:p>
            <a:pPr lvl="1"/>
            <a:r>
              <a:rPr lang="en-US" dirty="0" smtClean="0"/>
              <a:t>Just look value at first node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3479800" y="1634068"/>
            <a:ext cx="1041400" cy="778932"/>
            <a:chOff x="3462867" y="4148668"/>
            <a:chExt cx="1041400" cy="778932"/>
          </a:xfrm>
          <a:effectLst/>
        </p:grpSpPr>
        <p:sp>
          <p:nvSpPr>
            <p:cNvPr id="32" name="Rectangle 3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521200" y="1634069"/>
            <a:ext cx="1041400" cy="778932"/>
            <a:chOff x="3462867" y="4148668"/>
            <a:chExt cx="1041400" cy="778932"/>
          </a:xfrm>
          <a:effectLst/>
        </p:grpSpPr>
        <p:sp>
          <p:nvSpPr>
            <p:cNvPr id="36" name="Rectangle 3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562600" y="1634068"/>
            <a:ext cx="1041400" cy="778932"/>
            <a:chOff x="3462867" y="4148668"/>
            <a:chExt cx="1041400" cy="778932"/>
          </a:xfrm>
          <a:effectLst/>
        </p:grpSpPr>
        <p:sp>
          <p:nvSpPr>
            <p:cNvPr id="40" name="Rectangle 39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604000" y="1634070"/>
            <a:ext cx="1193800" cy="778932"/>
            <a:chOff x="6587067" y="4148670"/>
            <a:chExt cx="1193800" cy="778932"/>
          </a:xfrm>
        </p:grpSpPr>
        <p:grpSp>
          <p:nvGrpSpPr>
            <p:cNvPr id="44" name="Group 43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48" name="Rectangle 47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526331" y="1735669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2446866" y="1634068"/>
            <a:ext cx="1041400" cy="778932"/>
            <a:chOff x="2142067" y="5037668"/>
            <a:chExt cx="1041400" cy="778932"/>
          </a:xfrm>
        </p:grpSpPr>
        <p:grpSp>
          <p:nvGrpSpPr>
            <p:cNvPr id="53" name="Group 52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5" name="Rectangle 5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9473466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80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" name="TextBox 57"/>
          <p:cNvSpPr txBox="1"/>
          <p:nvPr/>
        </p:nvSpPr>
        <p:spPr>
          <a:xfrm>
            <a:off x="3649132" y="2514600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253067" y="2565400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3081866" y="2497667"/>
            <a:ext cx="440267" cy="5503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065866" y="2988733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32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operations: Pop()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75934" y="3522134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000" y="30480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12333" y="3412067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4267" y="4292601"/>
            <a:ext cx="829733" cy="8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4690535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631268" y="3835401"/>
            <a:ext cx="853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S.pop</a:t>
            </a:r>
            <a:r>
              <a:rPr lang="en-US" dirty="0" smtClean="0"/>
              <a:t>()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38334" y="3902858"/>
            <a:ext cx="1896533" cy="1247363"/>
            <a:chOff x="1049866" y="4554117"/>
            <a:chExt cx="1896533" cy="1247363"/>
          </a:xfrm>
        </p:grpSpPr>
        <p:sp>
          <p:nvSpPr>
            <p:cNvPr id="20" name="Rectangle 19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851400" y="3005667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74733" y="3369734"/>
            <a:ext cx="762000" cy="7027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4648202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33533" y="5427135"/>
            <a:ext cx="207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Returns: “</a:t>
            </a:r>
            <a:r>
              <a:rPr lang="en-US" sz="2400" dirty="0" err="1" smtClean="0"/>
              <a:t>Apu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75734" y="1659466"/>
            <a:ext cx="81775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Pop() – removes and returns the element at the top of the stack.</a:t>
            </a:r>
          </a:p>
          <a:p>
            <a:r>
              <a:rPr lang="en-US" sz="2400" dirty="0" smtClean="0"/>
              <a:t>Stack is shrunk.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9743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operations: </a:t>
            </a:r>
            <a:r>
              <a:rPr lang="en-US" dirty="0" smtClean="0"/>
              <a:t>pop</a:t>
            </a:r>
            <a:r>
              <a:rPr lang="en-US" dirty="0"/>
              <a:t>()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3454400" y="1515535"/>
            <a:ext cx="1041400" cy="778932"/>
            <a:chOff x="3462867" y="4148668"/>
            <a:chExt cx="1041400" cy="778932"/>
          </a:xfrm>
          <a:effectLst/>
        </p:grpSpPr>
        <p:sp>
          <p:nvSpPr>
            <p:cNvPr id="32" name="Rectangle 3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495800" y="1515536"/>
            <a:ext cx="1041400" cy="778932"/>
            <a:chOff x="3462867" y="4148668"/>
            <a:chExt cx="1041400" cy="778932"/>
          </a:xfrm>
          <a:effectLst/>
        </p:grpSpPr>
        <p:sp>
          <p:nvSpPr>
            <p:cNvPr id="36" name="Rectangle 3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537200" y="1515535"/>
            <a:ext cx="1041400" cy="778932"/>
            <a:chOff x="3462867" y="4148668"/>
            <a:chExt cx="1041400" cy="778932"/>
          </a:xfrm>
          <a:effectLst/>
        </p:grpSpPr>
        <p:sp>
          <p:nvSpPr>
            <p:cNvPr id="40" name="Rectangle 39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578600" y="1515537"/>
            <a:ext cx="1193800" cy="778932"/>
            <a:chOff x="6587067" y="4148670"/>
            <a:chExt cx="1193800" cy="778932"/>
          </a:xfrm>
        </p:grpSpPr>
        <p:grpSp>
          <p:nvGrpSpPr>
            <p:cNvPr id="44" name="Group 43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48" name="Rectangle 47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500931" y="1617136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2421466" y="1515535"/>
            <a:ext cx="1041400" cy="778932"/>
            <a:chOff x="2142067" y="5037668"/>
            <a:chExt cx="1041400" cy="778932"/>
          </a:xfrm>
        </p:grpSpPr>
        <p:grpSp>
          <p:nvGrpSpPr>
            <p:cNvPr id="53" name="Group 52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5" name="Rectangle 5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5798204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743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" name="TextBox 57"/>
          <p:cNvSpPr txBox="1"/>
          <p:nvPr/>
        </p:nvSpPr>
        <p:spPr>
          <a:xfrm>
            <a:off x="3623732" y="2396067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227667" y="2446867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3056466" y="2379134"/>
            <a:ext cx="440267" cy="5503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040466" y="28702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3479800" y="3725334"/>
            <a:ext cx="1041400" cy="778932"/>
            <a:chOff x="3462867" y="4148668"/>
            <a:chExt cx="1041400" cy="778932"/>
          </a:xfrm>
          <a:effectLst/>
        </p:grpSpPr>
        <p:sp>
          <p:nvSpPr>
            <p:cNvPr id="63" name="Rectangle 62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4521200" y="3725335"/>
            <a:ext cx="1041400" cy="778932"/>
            <a:chOff x="3462867" y="4148668"/>
            <a:chExt cx="1041400" cy="778932"/>
          </a:xfrm>
          <a:effectLst/>
        </p:grpSpPr>
        <p:sp>
          <p:nvSpPr>
            <p:cNvPr id="67" name="Rectangle 66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562600" y="3725334"/>
            <a:ext cx="1041400" cy="778932"/>
            <a:chOff x="3462867" y="4148668"/>
            <a:chExt cx="1041400" cy="778932"/>
          </a:xfrm>
          <a:effectLst/>
        </p:grpSpPr>
        <p:sp>
          <p:nvSpPr>
            <p:cNvPr id="71" name="Rectangle 70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604000" y="3725336"/>
            <a:ext cx="1193800" cy="778932"/>
            <a:chOff x="6587067" y="4148670"/>
            <a:chExt cx="1193800" cy="778932"/>
          </a:xfrm>
        </p:grpSpPr>
        <p:grpSp>
          <p:nvGrpSpPr>
            <p:cNvPr id="75" name="Group 74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79" name="Rectangle 78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Arrow Connector 80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Connector 75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1526331" y="3826935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2446866" y="37253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2446866" y="4114800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2760132" y="4301066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354043"/>
              </p:ext>
            </p:extLst>
          </p:nvPr>
        </p:nvGraphicFramePr>
        <p:xfrm>
          <a:off x="2618316" y="3797298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4" name="Equation" r:id="rId5" imgW="165100" imgH="177800" progId="Equation.3">
                  <p:embed/>
                </p:oleObj>
              </mc:Choice>
              <mc:Fallback>
                <p:oleObj name="Equation" r:id="rId5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18316" y="3797298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3649132" y="4605866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253067" y="4656666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</a:t>
            </a:r>
            <a:r>
              <a:rPr lang="en-US" dirty="0"/>
              <a:t>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065866" y="4631267"/>
            <a:ext cx="2641601" cy="818064"/>
            <a:chOff x="2065866" y="4334934"/>
            <a:chExt cx="2641601" cy="818064"/>
          </a:xfrm>
        </p:grpSpPr>
        <p:cxnSp>
          <p:nvCxnSpPr>
            <p:cNvPr id="91" name="Straight Arrow Connector 90"/>
            <p:cNvCxnSpPr>
              <a:stCxn id="92" idx="3"/>
            </p:cNvCxnSpPr>
            <p:nvPr/>
          </p:nvCxnSpPr>
          <p:spPr>
            <a:xfrm flipV="1">
              <a:off x="3399059" y="4334934"/>
              <a:ext cx="1308408" cy="63339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2065866" y="4783666"/>
              <a:ext cx="133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Top of Stack</a:t>
              </a:r>
              <a:endParaRPr lang="en-US" dirty="0"/>
            </a:p>
          </p:txBody>
        </p:sp>
      </p:grpSp>
      <p:cxnSp>
        <p:nvCxnSpPr>
          <p:cNvPr id="10" name="Elbow Connector 9"/>
          <p:cNvCxnSpPr>
            <a:stCxn id="87" idx="2"/>
            <a:endCxn id="68" idx="2"/>
          </p:cNvCxnSpPr>
          <p:nvPr/>
        </p:nvCxnSpPr>
        <p:spPr>
          <a:xfrm rot="16200000" flipH="1">
            <a:off x="3797300" y="3467099"/>
            <a:ext cx="1" cy="2074334"/>
          </a:xfrm>
          <a:prstGeom prst="bentConnector3">
            <a:avLst>
              <a:gd name="adj1" fmla="val 2286010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15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operations: </a:t>
            </a:r>
            <a:r>
              <a:rPr lang="en-US" dirty="0" smtClean="0"/>
              <a:t>pop</a:t>
            </a:r>
            <a:r>
              <a:rPr lang="en-US" dirty="0"/>
              <a:t>(</a:t>
            </a:r>
            <a:r>
              <a:rPr lang="en-US" dirty="0" smtClean="0"/>
              <a:t>)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59200"/>
            <a:ext cx="8229600" cy="24722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Simply move </a:t>
            </a:r>
            <a:r>
              <a:rPr lang="en-US" dirty="0" err="1" smtClean="0"/>
              <a:t>header.getNext</a:t>
            </a:r>
            <a:r>
              <a:rPr lang="en-US" dirty="0" smtClean="0"/>
              <a:t>() to </a:t>
            </a:r>
            <a:r>
              <a:rPr lang="en-US" dirty="0" err="1" smtClean="0"/>
              <a:t>header.getNext</a:t>
            </a:r>
            <a:r>
              <a:rPr lang="en-US" dirty="0" smtClean="0"/>
              <a:t>().</a:t>
            </a:r>
            <a:r>
              <a:rPr lang="en-US" dirty="0" err="1" smtClean="0"/>
              <a:t>getNext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Decrement current size by 1 : --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/>
              <a:t>Complexity: O(1) </a:t>
            </a:r>
          </a:p>
          <a:p>
            <a:pPr lvl="1"/>
            <a:r>
              <a:rPr lang="en-US" dirty="0"/>
              <a:t>Just </a:t>
            </a:r>
            <a:r>
              <a:rPr lang="en-US" dirty="0" smtClean="0"/>
              <a:t>remove value </a:t>
            </a:r>
            <a:r>
              <a:rPr lang="en-US" dirty="0"/>
              <a:t>at first node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3750733" y="1752603"/>
            <a:ext cx="1041400" cy="778932"/>
            <a:chOff x="3462867" y="4148668"/>
            <a:chExt cx="1041400" cy="778932"/>
          </a:xfrm>
          <a:effectLst/>
        </p:grpSpPr>
        <p:sp>
          <p:nvSpPr>
            <p:cNvPr id="36" name="Rectangle 3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792133" y="1752602"/>
            <a:ext cx="1041400" cy="778932"/>
            <a:chOff x="3462867" y="4148668"/>
            <a:chExt cx="1041400" cy="778932"/>
          </a:xfrm>
          <a:effectLst/>
        </p:grpSpPr>
        <p:sp>
          <p:nvSpPr>
            <p:cNvPr id="40" name="Rectangle 39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5833533" y="1752604"/>
            <a:ext cx="1193800" cy="778932"/>
            <a:chOff x="6587067" y="4148670"/>
            <a:chExt cx="1193800" cy="778932"/>
          </a:xfrm>
        </p:grpSpPr>
        <p:grpSp>
          <p:nvGrpSpPr>
            <p:cNvPr id="44" name="Group 43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48" name="Rectangle 47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780331" y="1845736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2700866" y="1744135"/>
            <a:ext cx="1041400" cy="778932"/>
            <a:chOff x="2142067" y="5037668"/>
            <a:chExt cx="1041400" cy="778932"/>
          </a:xfrm>
        </p:grpSpPr>
        <p:grpSp>
          <p:nvGrpSpPr>
            <p:cNvPr id="53" name="Group 52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5" name="Rectangle 5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2688726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45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" name="TextBox 57"/>
          <p:cNvSpPr txBox="1"/>
          <p:nvPr/>
        </p:nvSpPr>
        <p:spPr>
          <a:xfrm>
            <a:off x="3903132" y="2624667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507067" y="2675467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3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3335866" y="2607734"/>
            <a:ext cx="440267" cy="5503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319866" y="30988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476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 the concept of a Stack</a:t>
            </a:r>
          </a:p>
          <a:p>
            <a:pPr lvl="1"/>
            <a:r>
              <a:rPr lang="en-US" dirty="0" smtClean="0"/>
              <a:t>Last-In First-Out (LIFO) list</a:t>
            </a:r>
          </a:p>
          <a:p>
            <a:endParaRPr lang="en-US" dirty="0" smtClean="0"/>
          </a:p>
          <a:p>
            <a:r>
              <a:rPr lang="en-US" dirty="0" smtClean="0"/>
              <a:t>Discuss the application of stacks</a:t>
            </a:r>
          </a:p>
          <a:p>
            <a:endParaRPr lang="en-US" dirty="0" smtClean="0"/>
          </a:p>
          <a:p>
            <a:r>
              <a:rPr lang="en-US" dirty="0" smtClean="0"/>
              <a:t>Understand the design and implementation of a stack using arrays and linked lists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operations: Push()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75934" y="3522134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000" y="30480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12333" y="3412067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4267" y="4292601"/>
            <a:ext cx="829733" cy="8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4690535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334935" y="3835401"/>
            <a:ext cx="1311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S.push</a:t>
            </a:r>
            <a:r>
              <a:rPr lang="en-US" dirty="0" smtClean="0"/>
              <a:t>(“</a:t>
            </a:r>
            <a:r>
              <a:rPr lang="en-US" dirty="0" err="1" smtClean="0"/>
              <a:t>Jil</a:t>
            </a:r>
            <a:r>
              <a:rPr lang="en-US" dirty="0" smtClean="0"/>
              <a:t>”)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38334" y="3479801"/>
            <a:ext cx="1896533" cy="1670420"/>
            <a:chOff x="1049866" y="4131060"/>
            <a:chExt cx="1896533" cy="1670420"/>
          </a:xfrm>
        </p:grpSpPr>
        <p:sp>
          <p:nvSpPr>
            <p:cNvPr id="19" name="Rectangle 18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521200" y="2607734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156199" y="3022601"/>
            <a:ext cx="846668" cy="250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4648202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33533" y="5427135"/>
            <a:ext cx="2277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Returns: nothing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227667" y="1600199"/>
            <a:ext cx="6695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Push() – adds a new element at the top of the stack.</a:t>
            </a:r>
          </a:p>
          <a:p>
            <a:r>
              <a:rPr lang="en-US" sz="2400" dirty="0" smtClean="0"/>
              <a:t>Stack grows.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6138334" y="3064935"/>
            <a:ext cx="1896533" cy="416532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Jil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7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operations: P</a:t>
            </a:r>
            <a:r>
              <a:rPr lang="en-US" dirty="0" smtClean="0"/>
              <a:t>ush()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31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3454400" y="1515535"/>
            <a:ext cx="1041400" cy="778932"/>
            <a:chOff x="3462867" y="4148668"/>
            <a:chExt cx="1041400" cy="778932"/>
          </a:xfrm>
          <a:effectLst/>
        </p:grpSpPr>
        <p:sp>
          <p:nvSpPr>
            <p:cNvPr id="32" name="Rectangle 3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495800" y="1515536"/>
            <a:ext cx="1041400" cy="778932"/>
            <a:chOff x="3462867" y="4148668"/>
            <a:chExt cx="1041400" cy="778932"/>
          </a:xfrm>
          <a:effectLst/>
        </p:grpSpPr>
        <p:sp>
          <p:nvSpPr>
            <p:cNvPr id="36" name="Rectangle 3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537200" y="1515535"/>
            <a:ext cx="1041400" cy="778932"/>
            <a:chOff x="3462867" y="4148668"/>
            <a:chExt cx="1041400" cy="778932"/>
          </a:xfrm>
          <a:effectLst/>
        </p:grpSpPr>
        <p:sp>
          <p:nvSpPr>
            <p:cNvPr id="40" name="Rectangle 39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578600" y="1515537"/>
            <a:ext cx="1193800" cy="778932"/>
            <a:chOff x="6587067" y="4148670"/>
            <a:chExt cx="1193800" cy="778932"/>
          </a:xfrm>
        </p:grpSpPr>
        <p:grpSp>
          <p:nvGrpSpPr>
            <p:cNvPr id="44" name="Group 43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48" name="Rectangle 47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500931" y="1617136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2421466" y="1515535"/>
            <a:ext cx="1041400" cy="778932"/>
            <a:chOff x="2142067" y="5037668"/>
            <a:chExt cx="1041400" cy="778932"/>
          </a:xfrm>
        </p:grpSpPr>
        <p:grpSp>
          <p:nvGrpSpPr>
            <p:cNvPr id="53" name="Group 52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5" name="Rectangle 5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1226757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40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" name="TextBox 57"/>
          <p:cNvSpPr txBox="1"/>
          <p:nvPr/>
        </p:nvSpPr>
        <p:spPr>
          <a:xfrm>
            <a:off x="3623732" y="2396067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227667" y="2446867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3056466" y="2379134"/>
            <a:ext cx="440267" cy="5503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040466" y="28702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3657600" y="3725334"/>
            <a:ext cx="1041400" cy="778932"/>
            <a:chOff x="3462867" y="4148668"/>
            <a:chExt cx="1041400" cy="778932"/>
          </a:xfrm>
          <a:effectLst/>
        </p:grpSpPr>
        <p:sp>
          <p:nvSpPr>
            <p:cNvPr id="63" name="Rectangle 62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4699000" y="3725335"/>
            <a:ext cx="1041400" cy="778932"/>
            <a:chOff x="3462867" y="4148668"/>
            <a:chExt cx="1041400" cy="778932"/>
          </a:xfrm>
          <a:effectLst/>
        </p:grpSpPr>
        <p:sp>
          <p:nvSpPr>
            <p:cNvPr id="67" name="Rectangle 66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740400" y="3725334"/>
            <a:ext cx="1041400" cy="778932"/>
            <a:chOff x="3462867" y="4148668"/>
            <a:chExt cx="1041400" cy="778932"/>
          </a:xfrm>
          <a:effectLst/>
        </p:grpSpPr>
        <p:sp>
          <p:nvSpPr>
            <p:cNvPr id="71" name="Rectangle 70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tangle 78"/>
          <p:cNvSpPr/>
          <p:nvPr/>
        </p:nvSpPr>
        <p:spPr>
          <a:xfrm>
            <a:off x="6781800" y="3725336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6781800" y="4114802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7095066" y="4301068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823200" y="4114802"/>
            <a:ext cx="0" cy="31326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890933" y="4152899"/>
            <a:ext cx="0" cy="194733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975600" y="4182532"/>
            <a:ext cx="0" cy="12700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627932" y="3835402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2548467" y="3733801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2548467" y="4123267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2861733" y="4309533"/>
            <a:ext cx="728134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508257"/>
              </p:ext>
            </p:extLst>
          </p:nvPr>
        </p:nvGraphicFramePr>
        <p:xfrm>
          <a:off x="2719917" y="3805765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1" name="Equation" r:id="rId5" imgW="165100" imgH="177800" progId="Equation.3">
                  <p:embed/>
                </p:oleObj>
              </mc:Choice>
              <mc:Fallback>
                <p:oleObj name="Equation" r:id="rId5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9917" y="3805765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3649132" y="4605866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             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253067" y="4656666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5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37065" y="5511801"/>
            <a:ext cx="2641601" cy="818064"/>
            <a:chOff x="2031999" y="4851401"/>
            <a:chExt cx="2641601" cy="818064"/>
          </a:xfrm>
        </p:grpSpPr>
        <p:cxnSp>
          <p:nvCxnSpPr>
            <p:cNvPr id="91" name="Straight Arrow Connector 90"/>
            <p:cNvCxnSpPr>
              <a:stCxn id="92" idx="3"/>
            </p:cNvCxnSpPr>
            <p:nvPr/>
          </p:nvCxnSpPr>
          <p:spPr>
            <a:xfrm flipV="1">
              <a:off x="3365192" y="4851401"/>
              <a:ext cx="1308408" cy="63339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2031999" y="5300133"/>
              <a:ext cx="133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Top of Stack</a:t>
              </a:r>
              <a:endParaRPr lang="en-US" dirty="0"/>
            </a:p>
          </p:txBody>
        </p:sp>
      </p:grpSp>
      <p:cxnSp>
        <p:nvCxnSpPr>
          <p:cNvPr id="94" name="Straight Arrow Connector 93"/>
          <p:cNvCxnSpPr>
            <a:endCxn id="64" idx="2"/>
          </p:cNvCxnSpPr>
          <p:nvPr/>
        </p:nvCxnSpPr>
        <p:spPr>
          <a:xfrm flipV="1">
            <a:off x="3488267" y="4504266"/>
            <a:ext cx="482600" cy="1244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3175001" y="5173134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3175001" y="5562600"/>
            <a:ext cx="626533" cy="389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496733" y="5630336"/>
            <a:ext cx="880534" cy="313264"/>
            <a:chOff x="3496733" y="5630336"/>
            <a:chExt cx="880534" cy="313264"/>
          </a:xfrm>
        </p:grpSpPr>
        <p:cxnSp>
          <p:nvCxnSpPr>
            <p:cNvPr id="95" name="Straight Arrow Connector 94"/>
            <p:cNvCxnSpPr/>
            <p:nvPr/>
          </p:nvCxnSpPr>
          <p:spPr>
            <a:xfrm>
              <a:off x="3496733" y="5816602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4224867" y="56303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4292600" y="56684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4377267" y="56980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Straight Arrow Connector 98"/>
          <p:cNvCxnSpPr/>
          <p:nvPr/>
        </p:nvCxnSpPr>
        <p:spPr>
          <a:xfrm>
            <a:off x="2921000" y="4385733"/>
            <a:ext cx="160867" cy="965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868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9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operations: </a:t>
            </a:r>
            <a:r>
              <a:rPr lang="en-US" dirty="0" smtClean="0"/>
              <a:t>push()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59200"/>
            <a:ext cx="8229600" cy="2472267"/>
          </a:xfrm>
        </p:spPr>
        <p:txBody>
          <a:bodyPr>
            <a:normAutofit/>
          </a:bodyPr>
          <a:lstStyle/>
          <a:p>
            <a:r>
              <a:rPr lang="en-US" dirty="0" smtClean="0"/>
              <a:t>Simply add new node after header</a:t>
            </a:r>
          </a:p>
          <a:p>
            <a:r>
              <a:rPr lang="en-US" dirty="0" smtClean="0"/>
              <a:t>Increment current size by 1 : ++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/>
              <a:t>Complexity: O(1) </a:t>
            </a:r>
          </a:p>
          <a:p>
            <a:pPr lvl="1"/>
            <a:r>
              <a:rPr lang="en-US" dirty="0"/>
              <a:t>Just </a:t>
            </a:r>
            <a:r>
              <a:rPr lang="en-US" dirty="0" smtClean="0"/>
              <a:t>add value after header node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4377266" y="1718736"/>
            <a:ext cx="1041400" cy="778932"/>
            <a:chOff x="3462867" y="4148668"/>
            <a:chExt cx="1041400" cy="778932"/>
          </a:xfrm>
          <a:effectLst/>
        </p:grpSpPr>
        <p:sp>
          <p:nvSpPr>
            <p:cNvPr id="36" name="Rectangle 35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418666" y="1718735"/>
            <a:ext cx="1041400" cy="778932"/>
            <a:chOff x="3462867" y="4148668"/>
            <a:chExt cx="1041400" cy="778932"/>
          </a:xfrm>
          <a:effectLst/>
        </p:grpSpPr>
        <p:sp>
          <p:nvSpPr>
            <p:cNvPr id="40" name="Rectangle 39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Ron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6460066" y="1718737"/>
            <a:ext cx="1193800" cy="778932"/>
            <a:chOff x="6587067" y="4148670"/>
            <a:chExt cx="1193800" cy="778932"/>
          </a:xfrm>
        </p:grpSpPr>
        <p:grpSp>
          <p:nvGrpSpPr>
            <p:cNvPr id="44" name="Group 43"/>
            <p:cNvGrpSpPr/>
            <p:nvPr/>
          </p:nvGrpSpPr>
          <p:grpSpPr>
            <a:xfrm>
              <a:off x="6587067" y="4148670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48" name="Rectangle 47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Ron</a:t>
                </a:r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628467" y="4538136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696200" y="4576233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780867" y="4605866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399331" y="1845736"/>
            <a:ext cx="774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header</a:t>
            </a:r>
            <a:endParaRPr lang="en-US" sz="1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2362200" y="1752601"/>
            <a:ext cx="1041400" cy="778932"/>
            <a:chOff x="2142067" y="5037668"/>
            <a:chExt cx="1041400" cy="778932"/>
          </a:xfrm>
        </p:grpSpPr>
        <p:grpSp>
          <p:nvGrpSpPr>
            <p:cNvPr id="53" name="Group 52"/>
            <p:cNvGrpSpPr/>
            <p:nvPr/>
          </p:nvGrpSpPr>
          <p:grpSpPr>
            <a:xfrm>
              <a:off x="2142067" y="5037668"/>
              <a:ext cx="1041400" cy="778932"/>
              <a:chOff x="3462867" y="4148668"/>
              <a:chExt cx="1041400" cy="778932"/>
            </a:xfrm>
            <a:effectLst/>
          </p:grpSpPr>
          <p:sp>
            <p:nvSpPr>
              <p:cNvPr id="55" name="Rectangle 54"/>
              <p:cNvSpPr/>
              <p:nvPr/>
            </p:nvSpPr>
            <p:spPr>
              <a:xfrm>
                <a:off x="3462867" y="4148668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462867" y="4538134"/>
                <a:ext cx="626533" cy="38946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>
                <a:off x="3776133" y="4724400"/>
                <a:ext cx="728134" cy="84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0571624"/>
                </p:ext>
              </p:extLst>
            </p:nvPr>
          </p:nvGraphicFramePr>
          <p:xfrm>
            <a:off x="2313517" y="5109632"/>
            <a:ext cx="268818" cy="27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25" name="Equation" r:id="rId3" imgW="165100" imgH="177800" progId="Equation.3">
                    <p:embed/>
                  </p:oleObj>
                </mc:Choice>
                <mc:Fallback>
                  <p:oleObj name="Equation" r:id="rId3" imgW="1651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313517" y="5109632"/>
                          <a:ext cx="268818" cy="2712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" name="TextBox 57"/>
          <p:cNvSpPr txBox="1"/>
          <p:nvPr/>
        </p:nvSpPr>
        <p:spPr>
          <a:xfrm>
            <a:off x="3776132" y="2624667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		   1                  2    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380067" y="2675467"/>
            <a:ext cx="1510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 size: 4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3208866" y="2607734"/>
            <a:ext cx="440267" cy="5503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92866" y="30988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3369733" y="1727203"/>
            <a:ext cx="1041400" cy="778932"/>
            <a:chOff x="3462867" y="4148668"/>
            <a:chExt cx="1041400" cy="778932"/>
          </a:xfrm>
          <a:effectLst/>
        </p:grpSpPr>
        <p:sp>
          <p:nvSpPr>
            <p:cNvPr id="62" name="Rectangle 61"/>
            <p:cNvSpPr/>
            <p:nvPr/>
          </p:nvSpPr>
          <p:spPr>
            <a:xfrm>
              <a:off x="3462867" y="4148668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462867" y="4538134"/>
              <a:ext cx="626533" cy="38946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3776133" y="4724400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4620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ize()</a:t>
            </a:r>
          </a:p>
          <a:p>
            <a:pPr lvl="1"/>
            <a:r>
              <a:rPr lang="en-US" dirty="0" smtClean="0"/>
              <a:t>Return value of variable </a:t>
            </a:r>
            <a:r>
              <a:rPr lang="en-US" dirty="0" err="1" smtClean="0"/>
              <a:t>currentSize</a:t>
            </a:r>
            <a:endParaRPr lang="en-US" dirty="0" smtClean="0"/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size() == 0</a:t>
            </a:r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Call pop() while stack is not empty</a:t>
            </a:r>
          </a:p>
          <a:p>
            <a:pPr lvl="1"/>
            <a:r>
              <a:rPr lang="en-US" dirty="0" smtClean="0"/>
              <a:t>Complexity: O(n), n = </a:t>
            </a:r>
            <a:r>
              <a:rPr lang="en-US" dirty="0" err="1" smtClean="0"/>
              <a:t>S.size</a:t>
            </a:r>
            <a:r>
              <a:rPr lang="en-US" dirty="0" smtClean="0"/>
              <a:t>()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85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Introduced </a:t>
            </a:r>
            <a:r>
              <a:rPr lang="en-US" dirty="0"/>
              <a:t>the concept of a Stack</a:t>
            </a:r>
          </a:p>
          <a:p>
            <a:pPr lvl="1"/>
            <a:r>
              <a:rPr lang="en-US" dirty="0"/>
              <a:t>Last-In First-Out (LIFO) </a:t>
            </a:r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Elements are added/removed from top</a:t>
            </a:r>
            <a:endParaRPr lang="en-US" dirty="0"/>
          </a:p>
          <a:p>
            <a:r>
              <a:rPr lang="en-US" dirty="0"/>
              <a:t>Discuss the application of </a:t>
            </a:r>
            <a:r>
              <a:rPr lang="en-US" dirty="0" smtClean="0"/>
              <a:t>stacks</a:t>
            </a:r>
          </a:p>
          <a:p>
            <a:pPr lvl="1"/>
            <a:r>
              <a:rPr lang="en-US" dirty="0" smtClean="0"/>
              <a:t>Match parenthesis</a:t>
            </a:r>
            <a:endParaRPr lang="en-US" dirty="0"/>
          </a:p>
          <a:p>
            <a:pPr lvl="1"/>
            <a:r>
              <a:rPr lang="en-US" dirty="0" smtClean="0"/>
              <a:t>Postfix calculator</a:t>
            </a:r>
            <a:endParaRPr lang="en-US" dirty="0"/>
          </a:p>
          <a:p>
            <a:r>
              <a:rPr lang="en-US" dirty="0" smtClean="0"/>
              <a:t>Describe the </a:t>
            </a:r>
            <a:r>
              <a:rPr lang="en-US" dirty="0"/>
              <a:t>design and implementation </a:t>
            </a:r>
            <a:r>
              <a:rPr lang="en-US" dirty="0" smtClean="0"/>
              <a:t>with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rrays </a:t>
            </a:r>
          </a:p>
          <a:p>
            <a:pPr lvl="1"/>
            <a:r>
              <a:rPr lang="en-US" dirty="0" smtClean="0"/>
              <a:t>linked </a:t>
            </a:r>
            <a:r>
              <a:rPr lang="en-US" dirty="0"/>
              <a:t>lists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Lecture9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Introduction to the Stack ADT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1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7467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Stack:</a:t>
            </a:r>
          </a:p>
          <a:p>
            <a:pPr lvl="1"/>
            <a:r>
              <a:rPr lang="en-US" dirty="0" smtClean="0"/>
              <a:t>collection of things with restriction on access</a:t>
            </a:r>
          </a:p>
          <a:p>
            <a:pPr lvl="2"/>
            <a:r>
              <a:rPr lang="en-US" dirty="0" smtClean="0"/>
              <a:t>Element are added/removed at the top</a:t>
            </a:r>
          </a:p>
          <a:p>
            <a:pPr lvl="2"/>
            <a:r>
              <a:rPr lang="en-US" dirty="0" smtClean="0"/>
              <a:t>Last element in must be first element out</a:t>
            </a:r>
          </a:p>
          <a:p>
            <a:pPr lvl="2"/>
            <a:r>
              <a:rPr lang="en-US" dirty="0" smtClean="0"/>
              <a:t>No notion of specific position for element other than element at the top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epetitions are allowed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1432" y="5936996"/>
            <a:ext cx="153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of books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151248" y="5776130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of coins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674008" y="5928529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of pancakes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800" y="4000500"/>
            <a:ext cx="1486065" cy="2019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9600" y="4360333"/>
            <a:ext cx="1155700" cy="12573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5999" y="3843867"/>
            <a:ext cx="1337733" cy="2006600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6629401" y="4148667"/>
            <a:ext cx="1896533" cy="1670420"/>
            <a:chOff x="1049866" y="4131060"/>
            <a:chExt cx="1896533" cy="1670420"/>
          </a:xfrm>
        </p:grpSpPr>
        <p:sp>
          <p:nvSpPr>
            <p:cNvPr id="30" name="Rectangle 29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5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672142" y="5945463"/>
            <a:ext cx="159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of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5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Stack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540934" y="2667000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54000" y="2192866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77333" y="2556933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5740400" y="2226734"/>
            <a:ext cx="1896533" cy="1670420"/>
            <a:chOff x="1049866" y="4131060"/>
            <a:chExt cx="1896533" cy="1670420"/>
          </a:xfrm>
        </p:grpSpPr>
        <p:sp>
          <p:nvSpPr>
            <p:cNvPr id="16" name="Rectangle 15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937000" y="1557867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29" idx="1"/>
          </p:cNvCxnSpPr>
          <p:nvPr/>
        </p:nvCxnSpPr>
        <p:spPr>
          <a:xfrm>
            <a:off x="4826000" y="1930400"/>
            <a:ext cx="914400" cy="812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5748867" y="4800323"/>
            <a:ext cx="1896533" cy="1247363"/>
            <a:chOff x="1049866" y="4554117"/>
            <a:chExt cx="1896533" cy="1247363"/>
          </a:xfrm>
        </p:grpSpPr>
        <p:sp>
          <p:nvSpPr>
            <p:cNvPr id="24" name="Rectangle 23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470400" y="4250265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893733" y="4614332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740400" y="1803400"/>
            <a:ext cx="1896533" cy="416532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Amy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4201" y="4546600"/>
            <a:ext cx="43089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Element are always: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Added at the top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Removed from top</a:t>
            </a:r>
          </a:p>
          <a:p>
            <a:r>
              <a:rPr lang="en-US" sz="2400" dirty="0" smtClean="0"/>
              <a:t>Stack: Last-In First-Out (LIFO) List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587067" y="1329267"/>
            <a:ext cx="2102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Adding Amy to stack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969001" y="4326468"/>
            <a:ext cx="2588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Removing </a:t>
            </a:r>
            <a:r>
              <a:rPr lang="en-US" dirty="0" err="1" smtClean="0"/>
              <a:t>Apu</a:t>
            </a:r>
            <a:r>
              <a:rPr lang="en-US" dirty="0" smtClean="0"/>
              <a:t> from stack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793066" y="2785533"/>
            <a:ext cx="1329267" cy="414867"/>
          </a:xfrm>
          <a:prstGeom prst="straightConnector1">
            <a:avLst/>
          </a:prstGeom>
          <a:ln w="76200" cmpd="sng"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793067" y="3462867"/>
            <a:ext cx="1075266" cy="677333"/>
          </a:xfrm>
          <a:prstGeom prst="straightConnector1">
            <a:avLst/>
          </a:prstGeom>
          <a:ln w="76200" cmpd="sng"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70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ADT Operations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ize() – number of elements in stack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 – is the stack empty</a:t>
            </a:r>
          </a:p>
          <a:p>
            <a:r>
              <a:rPr lang="en-US" dirty="0"/>
              <a:t>t</a:t>
            </a:r>
            <a:r>
              <a:rPr lang="en-US" dirty="0" smtClean="0"/>
              <a:t>op() – inspect element at the top of stack without removing it</a:t>
            </a:r>
          </a:p>
          <a:p>
            <a:r>
              <a:rPr lang="en-US" dirty="0"/>
              <a:t>p</a:t>
            </a:r>
            <a:r>
              <a:rPr lang="en-US" dirty="0" smtClean="0"/>
              <a:t>ush() – add a new element at the top of the stack</a:t>
            </a:r>
          </a:p>
          <a:p>
            <a:r>
              <a:rPr lang="en-US" dirty="0" smtClean="0"/>
              <a:t> pop() – remove and returns element at the top of the stack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 –remove all elements from stack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25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operations: Top()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75934" y="3522134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000" y="3048000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12333" y="3412067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04267" y="4292601"/>
            <a:ext cx="829733" cy="846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47800" y="4690535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631268" y="3835401"/>
            <a:ext cx="80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S.top</a:t>
            </a:r>
            <a:r>
              <a:rPr lang="en-US" dirty="0" smtClean="0"/>
              <a:t>()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38334" y="3479801"/>
            <a:ext cx="1896533" cy="1670420"/>
            <a:chOff x="1049866" y="4131060"/>
            <a:chExt cx="1896533" cy="1670420"/>
          </a:xfrm>
        </p:grpSpPr>
        <p:sp>
          <p:nvSpPr>
            <p:cNvPr id="19" name="Rectangle 18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851400" y="3005667"/>
            <a:ext cx="133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74733" y="3369734"/>
            <a:ext cx="762000" cy="3640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4648202"/>
            <a:ext cx="528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S=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33533" y="5427135"/>
            <a:ext cx="207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Returns: “</a:t>
            </a:r>
            <a:r>
              <a:rPr lang="en-US" sz="2400" dirty="0" err="1" smtClean="0"/>
              <a:t>Apu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75734" y="1659466"/>
            <a:ext cx="8187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Top() – inspects and returns the element at the top of the stack.</a:t>
            </a:r>
          </a:p>
          <a:p>
            <a:r>
              <a:rPr lang="en-US" sz="2400" dirty="0" smtClean="0"/>
              <a:t>No modification is made on stack.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8905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9573</TotalTime>
  <Words>1969</Words>
  <Application>Microsoft Macintosh PowerPoint</Application>
  <PresentationFormat>On-screen Show (4:3)</PresentationFormat>
  <Paragraphs>598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Equation</vt:lpstr>
      <vt:lpstr>ICOM 4035 – Data Structures Lecture 9 – Stack ADT</vt:lpstr>
      <vt:lpstr>Lecture Organization</vt:lpstr>
      <vt:lpstr>Objectives</vt:lpstr>
      <vt:lpstr>Companion videos</vt:lpstr>
      <vt:lpstr>Part I</vt:lpstr>
      <vt:lpstr>Stack ADT</vt:lpstr>
      <vt:lpstr>Structure of a Stack</vt:lpstr>
      <vt:lpstr>Stack ADT Operations</vt:lpstr>
      <vt:lpstr>Stack operations: Top()</vt:lpstr>
      <vt:lpstr>Stack operations: Pop()</vt:lpstr>
      <vt:lpstr>Stack operations: Push()</vt:lpstr>
      <vt:lpstr>Uses of Stack (1)</vt:lpstr>
      <vt:lpstr>Uses of Stack (2) </vt:lpstr>
      <vt:lpstr>Part II</vt:lpstr>
      <vt:lpstr>Using array to implement stacks</vt:lpstr>
      <vt:lpstr>Stack operations: Top()</vt:lpstr>
      <vt:lpstr>Stack operations: Top() (2)</vt:lpstr>
      <vt:lpstr>Stack operations: Pop()</vt:lpstr>
      <vt:lpstr>Stack operations: Pop() (2)</vt:lpstr>
      <vt:lpstr>Stack operations: Push()</vt:lpstr>
      <vt:lpstr>Stack operations: Push() (2)</vt:lpstr>
      <vt:lpstr>Easy operations</vt:lpstr>
      <vt:lpstr>Part III</vt:lpstr>
      <vt:lpstr>Using linked list to implement stacks</vt:lpstr>
      <vt:lpstr>Stack operations: Top()</vt:lpstr>
      <vt:lpstr>Stack operations: Top() (2)</vt:lpstr>
      <vt:lpstr>Stack operations: Pop()</vt:lpstr>
      <vt:lpstr>Stack operations: pop()</vt:lpstr>
      <vt:lpstr>Stack operations: pop() (3)</vt:lpstr>
      <vt:lpstr>Stack operations: Push()</vt:lpstr>
      <vt:lpstr>Stack operations: Push() (2)</vt:lpstr>
      <vt:lpstr>Stack operations: push() (3)</vt:lpstr>
      <vt:lpstr>Easy operations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816</cp:revision>
  <cp:lastPrinted>2010-07-01T20:33:27Z</cp:lastPrinted>
  <dcterms:created xsi:type="dcterms:W3CDTF">2010-07-08T13:14:26Z</dcterms:created>
  <dcterms:modified xsi:type="dcterms:W3CDTF">2012-10-15T16:51:26Z</dcterms:modified>
</cp:coreProperties>
</file>