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github.com" TargetMode="Externa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Software version control with GIT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1270000" y="5194300"/>
            <a:ext cx="10464800" cy="155113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Manuel Rodriguez-Martinez, Ph.D.</a:t>
            </a:r>
            <a:endParaRPr sz="3200"/>
          </a:p>
          <a:p>
            <a:pPr lvl="0">
              <a:defRPr sz="1800"/>
            </a:pPr>
            <a:r>
              <a:rPr sz="3200"/>
              <a:t>Department of Electrical and Computer Engineering</a:t>
            </a:r>
            <a:endParaRPr sz="3200"/>
          </a:p>
          <a:p>
            <a:pPr lvl="0">
              <a:defRPr sz="1800"/>
            </a:pPr>
            <a:r>
              <a:rPr sz="3200"/>
              <a:t>University of Puerto Rico, Mayaguez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 Concepts (3)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5604" indent="-395604" defTabSz="519937">
              <a:spcBef>
                <a:spcPts val="3700"/>
              </a:spcBef>
              <a:defRPr sz="1800"/>
            </a:pPr>
            <a:r>
              <a:rPr sz="3204"/>
              <a:t>Clone project - get a copy from repo A into repo B, you can modify stuff from A</a:t>
            </a:r>
            <a:endParaRPr sz="3204"/>
          </a:p>
          <a:p>
            <a:pPr lvl="1" marL="791209" indent="-395604" defTabSz="519937">
              <a:spcBef>
                <a:spcPts val="3700"/>
              </a:spcBef>
              <a:defRPr sz="1800"/>
            </a:pPr>
            <a:r>
              <a:rPr sz="3204"/>
              <a:t>In github, you can contribute (push) back from cloned project you own</a:t>
            </a:r>
            <a:endParaRPr sz="3204"/>
          </a:p>
          <a:p>
            <a:pPr lvl="0" marL="395604" indent="-395604" defTabSz="519937">
              <a:spcBef>
                <a:spcPts val="3700"/>
              </a:spcBef>
              <a:defRPr sz="1800"/>
            </a:pPr>
            <a:r>
              <a:rPr sz="3204"/>
              <a:t>Fork project - get a copy from A into repo B. You cannot modify stuff from A. You have to ask the owner to merge your changes </a:t>
            </a:r>
            <a:endParaRPr sz="3204"/>
          </a:p>
          <a:p>
            <a:pPr lvl="1" marL="791209" indent="-395604" defTabSz="519937">
              <a:spcBef>
                <a:spcPts val="3700"/>
              </a:spcBef>
              <a:defRPr sz="1800"/>
            </a:pPr>
            <a:r>
              <a:rPr sz="3204"/>
              <a:t>It github, you fork repo you want to use. It you want to contribute, then you send pull request for merging code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Operational modes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Basic system Git runs from command line </a:t>
            </a:r>
            <a:endParaRPr sz="3600"/>
          </a:p>
          <a:p>
            <a:pPr lvl="0">
              <a:defRPr sz="1800"/>
            </a:pPr>
            <a:r>
              <a:rPr sz="3600"/>
              <a:t>GitLab/Github provide a web based approach to manage repo (do git commands underneath)</a:t>
            </a:r>
            <a:endParaRPr sz="3600"/>
          </a:p>
          <a:p>
            <a:pPr lvl="0">
              <a:defRPr sz="1800"/>
            </a:pPr>
            <a:r>
              <a:rPr sz="3600"/>
              <a:t>third-party clients provide UI for git commands</a:t>
            </a:r>
            <a:endParaRPr sz="3600"/>
          </a:p>
          <a:p>
            <a:pPr lvl="0">
              <a:defRPr sz="1800"/>
            </a:pPr>
            <a:r>
              <a:rPr sz="3600"/>
              <a:t>Eclipse and other IDEs have UI for git commands</a:t>
            </a:r>
            <a:endParaRPr sz="3600"/>
          </a:p>
          <a:p>
            <a:pPr lvl="0">
              <a:defRPr sz="1800"/>
            </a:pPr>
            <a:r>
              <a:rPr sz="3600"/>
              <a:t>We shall focus on GitLab and Eclipse, since we shall use them for the project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GitLab</a:t>
            </a:r>
          </a:p>
        </p:txBody>
      </p:sp>
      <p:pic>
        <p:nvPicPr>
          <p:cNvPr id="85" name="Screen Shot 2014-08-21 at 9.05.18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38284" y="3290673"/>
            <a:ext cx="8950432" cy="6132322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/>
          <p:nvPr/>
        </p:nvSpPr>
        <p:spPr>
          <a:xfrm>
            <a:off x="2036953" y="2197100"/>
            <a:ext cx="8753095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Access site with username and password</a:t>
            </a:r>
            <a:endParaRPr sz="3600"/>
          </a:p>
          <a:p>
            <a:pPr lvl="0">
              <a:defRPr sz="1800"/>
            </a:pPr>
            <a:r>
              <a:rPr sz="3600"/>
              <a:t>Password must be changed on 1st login 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GitLab Console</a:t>
            </a:r>
          </a:p>
        </p:txBody>
      </p:sp>
      <p:pic>
        <p:nvPicPr>
          <p:cNvPr id="89" name="Screen Shot 2014-08-21 at 9.09.18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7462" y="3088280"/>
            <a:ext cx="9376206" cy="6424036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1370990" y="2266950"/>
            <a:ext cx="101091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Console show activity on repo, projects, settings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Actions from the Console</a:t>
            </a:r>
          </a:p>
        </p:txBody>
      </p:sp>
      <p:sp>
        <p:nvSpPr>
          <p:cNvPr id="93" name="Shape 93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Create projects</a:t>
            </a:r>
            <a:endParaRPr sz="3600"/>
          </a:p>
          <a:p>
            <a:pPr lvl="0">
              <a:defRPr sz="1800"/>
            </a:pPr>
            <a:r>
              <a:rPr sz="3600"/>
              <a:t>View files</a:t>
            </a:r>
            <a:endParaRPr sz="3600"/>
          </a:p>
          <a:p>
            <a:pPr lvl="0">
              <a:defRPr sz="1800"/>
            </a:pPr>
            <a:r>
              <a:rPr sz="3600"/>
              <a:t>Add files</a:t>
            </a:r>
            <a:endParaRPr sz="3600"/>
          </a:p>
          <a:p>
            <a:pPr lvl="0">
              <a:defRPr sz="1800"/>
            </a:pPr>
            <a:r>
              <a:rPr sz="3600"/>
              <a:t>View commit messages</a:t>
            </a:r>
            <a:endParaRPr sz="3600"/>
          </a:p>
          <a:p>
            <a:pPr lvl="0">
              <a:defRPr sz="1800"/>
            </a:pPr>
            <a:r>
              <a:rPr sz="3600"/>
              <a:t>Handle pull request for merge</a:t>
            </a:r>
            <a:endParaRPr sz="3600"/>
          </a:p>
          <a:p>
            <a:pPr lvl="0">
              <a:defRPr sz="1800"/>
            </a:pPr>
            <a:r>
              <a:rPr sz="3600"/>
              <a:t>etc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Next Steps</a:t>
            </a:r>
          </a:p>
        </p:txBody>
      </p:sp>
      <p:sp>
        <p:nvSpPr>
          <p:cNvPr id="96" name="Shape 96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>
            <a:lvl1pPr>
              <a:defRPr sz="3700"/>
            </a:lvl1pPr>
          </a:lstStyle>
          <a:p>
            <a:pPr lvl="0">
              <a:defRPr sz="1800"/>
            </a:pPr>
            <a:r>
              <a:rPr sz="3700"/>
              <a:t>Watch video with process to create local and remote repos using GitLab and Eclipse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Objectives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Introduce the concept of software version control</a:t>
            </a:r>
            <a:endParaRPr sz="3600"/>
          </a:p>
          <a:p>
            <a:pPr lvl="0">
              <a:defRPr sz="1800"/>
            </a:pPr>
            <a:r>
              <a:rPr sz="3600"/>
              <a:t>Show how to manage software repositories using GIT</a:t>
            </a:r>
            <a:endParaRPr sz="3600"/>
          </a:p>
          <a:p>
            <a:pPr lvl="0">
              <a:defRPr sz="1800"/>
            </a:pPr>
            <a:r>
              <a:rPr sz="3600"/>
              <a:t>Show how to use Git and Eclipse in your projects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Tools to be used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Git - distributed version control system</a:t>
            </a:r>
            <a:endParaRPr sz="3600"/>
          </a:p>
          <a:p>
            <a:pPr lvl="0">
              <a:defRPr sz="1800"/>
            </a:pPr>
            <a:r>
              <a:rPr sz="3600"/>
              <a:t>GitLab - web app for Git repository management</a:t>
            </a:r>
            <a:endParaRPr sz="3600"/>
          </a:p>
          <a:p>
            <a:pPr lvl="1">
              <a:defRPr sz="1800"/>
            </a:pPr>
            <a:r>
              <a:rPr sz="3600"/>
              <a:t>Open source equivalent to Github</a:t>
            </a:r>
            <a:endParaRPr sz="3600"/>
          </a:p>
          <a:p>
            <a:pPr lvl="0">
              <a:defRPr sz="1800"/>
            </a:pPr>
            <a:r>
              <a:rPr sz="3600"/>
              <a:t>Eclipse - IDE for software development 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Version control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The issue: software is often developed by </a:t>
            </a:r>
            <a:endParaRPr sz="3600"/>
          </a:p>
          <a:p>
            <a:pPr lvl="1">
              <a:defRPr sz="1800"/>
            </a:pPr>
            <a:r>
              <a:rPr sz="3600"/>
              <a:t>one person, using different computers</a:t>
            </a:r>
            <a:endParaRPr sz="3600"/>
          </a:p>
          <a:p>
            <a:pPr lvl="1">
              <a:defRPr sz="1800"/>
            </a:pPr>
            <a:r>
              <a:rPr sz="3600"/>
              <a:t>a team, using different computers</a:t>
            </a:r>
            <a:endParaRPr sz="3600"/>
          </a:p>
          <a:p>
            <a:pPr lvl="0">
              <a:defRPr sz="1800"/>
            </a:pPr>
            <a:r>
              <a:rPr sz="3600"/>
              <a:t>The problem: how to sync all these versions</a:t>
            </a:r>
            <a:endParaRPr sz="3600"/>
          </a:p>
          <a:p>
            <a:pPr lvl="1">
              <a:defRPr sz="1800"/>
            </a:pPr>
            <a:r>
              <a:rPr sz="3600"/>
              <a:t>Emailing zip with software is not good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How to share and sync code?</a:t>
            </a:r>
          </a:p>
        </p:txBody>
      </p:sp>
      <p:pic>
        <p:nvPicPr>
          <p:cNvPr id="4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39791" y="4506855"/>
            <a:ext cx="1844391" cy="172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24631" y="4655343"/>
            <a:ext cx="1501538" cy="1432139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66618" y="4328044"/>
            <a:ext cx="1323466" cy="172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53664" y="6899793"/>
            <a:ext cx="1023441" cy="163469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21728" y="6994312"/>
            <a:ext cx="1023441" cy="172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777556" y="6852581"/>
            <a:ext cx="1101589" cy="172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asted-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882734" y="2962275"/>
            <a:ext cx="1765301" cy="14160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pasted-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349834" y="2921396"/>
            <a:ext cx="1765301" cy="1416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pasted-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445700" y="2921396"/>
            <a:ext cx="1765301" cy="14160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Git - software tool for version control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Developed by Linus Torvalds to manage Linux kernel code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Key idea: 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Distributed repositories - each repo is a full-fledged repository (peer-to-peer)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Developers can add files, remove files, update files, merge files commit changes, push changes to other repos, pull changes from other repos,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 Architecture</a:t>
            </a:r>
          </a:p>
        </p:txBody>
      </p:sp>
      <p:pic>
        <p:nvPicPr>
          <p:cNvPr id="5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86400" y="6013450"/>
            <a:ext cx="2006600" cy="179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43100" y="6013450"/>
            <a:ext cx="2006600" cy="179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21800" y="6013450"/>
            <a:ext cx="2006600" cy="179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99100" y="2279650"/>
            <a:ext cx="200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 flipV="1">
            <a:off x="3073399" y="4117385"/>
            <a:ext cx="2516536" cy="1838916"/>
          </a:xfrm>
          <a:prstGeom prst="line">
            <a:avLst/>
          </a:prstGeom>
          <a:ln w="88900">
            <a:solidFill/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4" name="Shape 64"/>
          <p:cNvSpPr/>
          <p:nvPr/>
        </p:nvSpPr>
        <p:spPr>
          <a:xfrm flipV="1">
            <a:off x="6458049" y="4053393"/>
            <a:ext cx="1" cy="1977014"/>
          </a:xfrm>
          <a:prstGeom prst="line">
            <a:avLst/>
          </a:prstGeom>
          <a:ln w="88900">
            <a:solidFill/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5" name="Shape 65"/>
          <p:cNvSpPr/>
          <p:nvPr/>
        </p:nvSpPr>
        <p:spPr>
          <a:xfrm flipH="1">
            <a:off x="7473286" y="7224207"/>
            <a:ext cx="1868228" cy="1"/>
          </a:xfrm>
          <a:prstGeom prst="line">
            <a:avLst/>
          </a:prstGeom>
          <a:ln w="88900">
            <a:solidFill/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6" name="Shape 66"/>
          <p:cNvSpPr/>
          <p:nvPr/>
        </p:nvSpPr>
        <p:spPr>
          <a:xfrm>
            <a:off x="3090875" y="8331200"/>
            <a:ext cx="61118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Any Repo can exchange files</a:t>
            </a:r>
          </a:p>
        </p:txBody>
      </p:sp>
      <p:sp>
        <p:nvSpPr>
          <p:cNvPr id="67" name="Shape 67"/>
          <p:cNvSpPr/>
          <p:nvPr/>
        </p:nvSpPr>
        <p:spPr>
          <a:xfrm>
            <a:off x="7717663" y="2235199"/>
            <a:ext cx="4351275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800"/>
              <a:t>Remote repo is usually </a:t>
            </a:r>
            <a:endParaRPr sz="2800"/>
          </a:p>
          <a:p>
            <a:pPr lvl="0">
              <a:defRPr sz="1800"/>
            </a:pPr>
            <a:r>
              <a:rPr sz="2800"/>
              <a:t>online 24/7 on the Internet</a:t>
            </a:r>
            <a:endParaRPr sz="2800"/>
          </a:p>
          <a:p>
            <a:pPr lvl="0">
              <a:defRPr sz="1800"/>
            </a:pPr>
            <a:r>
              <a:rPr sz="2800"/>
              <a:t>Ex. Github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 concepts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Local repo - the local repository on the machine that has the version of the code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Staging area (index) - all the code files that are to be added to the local repo (not yet committed) </a:t>
            </a:r>
            <a:endParaRPr sz="2772"/>
          </a:p>
          <a:p>
            <a:pPr lvl="1" marL="684529" indent="-342264" defTabSz="449833">
              <a:spcBef>
                <a:spcPts val="3200"/>
              </a:spcBef>
              <a:defRPr sz="1800"/>
            </a:pPr>
            <a:r>
              <a:rPr sz="2772"/>
              <a:t>think of it as the working directory with changes saved but not committed to the repo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Local repo and staging area are in your local machine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Remote repo - repository located in another machine, typically used as backup/distribution site</a:t>
            </a:r>
            <a:endParaRPr sz="2772"/>
          </a:p>
          <a:p>
            <a:pPr lvl="1" marL="684529" indent="-342264" defTabSz="449833">
              <a:spcBef>
                <a:spcPts val="3200"/>
              </a:spcBef>
              <a:defRPr sz="1800"/>
            </a:pPr>
            <a:r>
              <a:rPr sz="2772"/>
              <a:t>Ex. </a:t>
            </a:r>
            <a:r>
              <a:rPr sz="2772" u="sng">
                <a:hlinkClick r:id="rId2" invalidUrl="" action="" tgtFrame="" tooltip="" history="1" highlightClick="0" endSnd="0"/>
              </a:rPr>
              <a:t>github.com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Git concepts (2)</a:t>
            </a:r>
          </a:p>
        </p:txBody>
      </p:sp>
      <p:pic>
        <p:nvPicPr>
          <p:cNvPr id="7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02150" y="6026150"/>
            <a:ext cx="4508500" cy="252730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9327768" y="7086600"/>
            <a:ext cx="186766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Local</a:t>
            </a:r>
            <a:endParaRPr sz="3600"/>
          </a:p>
          <a:p>
            <a:pPr lvl="0">
              <a:defRPr sz="1800"/>
            </a:pPr>
            <a:r>
              <a:rPr sz="3600"/>
              <a:t>Machine</a:t>
            </a:r>
          </a:p>
        </p:txBody>
      </p:sp>
      <p:pic>
        <p:nvPicPr>
          <p:cNvPr id="75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99100" y="2800350"/>
            <a:ext cx="200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hape 76"/>
          <p:cNvSpPr/>
          <p:nvPr/>
        </p:nvSpPr>
        <p:spPr>
          <a:xfrm flipV="1">
            <a:off x="6533951" y="4621212"/>
            <a:ext cx="1" cy="1434459"/>
          </a:xfrm>
          <a:prstGeom prst="line">
            <a:avLst/>
          </a:prstGeom>
          <a:ln w="50800">
            <a:solidFill/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