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36"/>
  </p:notesMasterIdLst>
  <p:sldIdLst>
    <p:sldId id="256" r:id="rId2"/>
    <p:sldId id="286" r:id="rId3"/>
    <p:sldId id="287" r:id="rId4"/>
    <p:sldId id="288" r:id="rId5"/>
    <p:sldId id="257" r:id="rId6"/>
    <p:sldId id="281" r:id="rId7"/>
    <p:sldId id="258" r:id="rId8"/>
    <p:sldId id="259" r:id="rId9"/>
    <p:sldId id="260" r:id="rId10"/>
    <p:sldId id="261" r:id="rId11"/>
    <p:sldId id="262" r:id="rId12"/>
    <p:sldId id="266" r:id="rId13"/>
    <p:sldId id="267" r:id="rId14"/>
    <p:sldId id="268" r:id="rId15"/>
    <p:sldId id="263" r:id="rId16"/>
    <p:sldId id="269" r:id="rId17"/>
    <p:sldId id="270" r:id="rId18"/>
    <p:sldId id="264" r:id="rId19"/>
    <p:sldId id="272" r:id="rId20"/>
    <p:sldId id="273" r:id="rId21"/>
    <p:sldId id="265" r:id="rId22"/>
    <p:sldId id="274" r:id="rId23"/>
    <p:sldId id="275" r:id="rId24"/>
    <p:sldId id="290" r:id="rId25"/>
    <p:sldId id="276" r:id="rId26"/>
    <p:sldId id="277" r:id="rId27"/>
    <p:sldId id="278" r:id="rId28"/>
    <p:sldId id="279" r:id="rId29"/>
    <p:sldId id="284" r:id="rId30"/>
    <p:sldId id="285" r:id="rId31"/>
    <p:sldId id="291" r:id="rId32"/>
    <p:sldId id="289" r:id="rId33"/>
    <p:sldId id="282" r:id="rId34"/>
    <p:sldId id="283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00FF99"/>
    <a:srgbClr val="CCFFFF"/>
    <a:srgbClr val="C0C0C0"/>
    <a:srgbClr val="FF0066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EF63AE-D70A-4A14-A209-3AD56CF671A2}" type="datetimeFigureOut">
              <a:rPr lang="en-US"/>
              <a:pPr>
                <a:defRPr/>
              </a:pPr>
              <a:t>10/29/2009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D60C79-1787-4741-9D18-A72B277AD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47A8EE-8F17-4B62-B17C-CD0E3E6C5AC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792D7B-1C16-45DC-AEE6-372E4864692F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6DE369-8CD2-48DB-A1D5-7ADE91C98907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D640AC-C3B0-4212-9B38-4064532F950C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E4A6E5-D547-4EB0-81ED-B585710A930B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4D4A68-139B-4F79-BE50-53A5BFD8EB2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322E9C-A430-4BE5-A0AA-EB493148EB7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E6CF29-4C3D-42F1-96DF-929A583D419B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E0AAF5-04A1-417C-86B6-6DCB6D7D83E5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689099-272B-4C85-A211-C7890126C64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95B299-1EA0-4997-89AD-BB2C316B8558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E47CFC-47FA-42D5-A712-75ACF7000F0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34112D-C8D8-406B-83DF-912765656CA6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4B837A-CB1D-40D6-A587-19899CD3B32D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AE5366-7C98-4EC2-AB8D-BDA88D68D795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B6F322-A2B4-4876-9148-03E55EA883C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05F2A2-87D5-42D5-AB8A-6EAF5C242E1F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88E431-0F9F-4830-ACB8-F9D8DC1D9CA8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8AD1F1-D199-491A-8A00-7207EB5940A6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137497-E06C-49F1-BCA7-DAEA156CA16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C97903-0132-43BA-93D5-6111A7E1C122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1AA71E-EBBF-47EA-BAE2-B2BBEFA40E5A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468AB1-54FF-40F8-831B-8CC198209674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781F8B-5852-4E99-A544-47DDCB19086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BC41F6-935F-4105-AE10-6161D7766767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F9CF05-D6DE-4628-8A9B-FC5C543D280C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551082-FEF7-4F97-8DE3-1D6ABDD763A0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1EADAD-1AFF-434C-A7C1-8EDBED89466D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751AB5C-F862-456D-A96D-60EA1883E80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D62C62-B27A-4054-BF7E-21FAA947684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021E9E-8DC1-43E4-ABA7-C1FDA373238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0A9EF3-C8C9-460F-870C-E93B3B942A1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8BCB5F-D0DE-4D26-BEDC-6AB984351967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9749E1-847E-42F7-9368-31AC4D386E51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DD341-902C-4A4C-8EFA-BDA260518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D76BD-949A-4616-84DF-082600518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304800"/>
            <a:ext cx="19192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304800"/>
            <a:ext cx="5607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2FCB9-1C85-44ED-B342-F33C2D9BF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863" y="304800"/>
            <a:ext cx="7158037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49325" y="1981200"/>
            <a:ext cx="7661275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C86DA-1843-4C72-848A-285C3F27B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820B-F755-41C9-AB4D-1E16969C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DDEFD-D1A4-4EEC-83B2-9B2BF6D1C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829D-78B7-414A-A76F-DD0A3EB64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EFFC5-02CA-4F70-ABF0-5740DF888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19F31-B5F2-4F73-B1DC-098E7D29A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C4228-C67E-435E-8959-DDAE5FDF8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89BF9-03DB-45A6-B49F-56BD5ACA6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60556-0CC9-4A91-9BEC-A7E975C28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304800"/>
            <a:ext cx="71580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6E74A53D-D041-4FB7-BD8F-FFFAD02D7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4281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4282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Workshop: Effective Meetings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Nayda</a:t>
            </a:r>
            <a:r>
              <a:rPr lang="en-US" dirty="0" smtClean="0"/>
              <a:t> </a:t>
            </a:r>
            <a:r>
              <a:rPr lang="en-US" dirty="0" smtClean="0"/>
              <a:t>G. Santiago</a:t>
            </a:r>
          </a:p>
          <a:p>
            <a:pPr eaLnBrk="1" hangingPunct="1"/>
            <a:r>
              <a:rPr lang="en-US" dirty="0" smtClean="0"/>
              <a:t>Oct 28, </a:t>
            </a:r>
            <a:r>
              <a:rPr lang="en-US" dirty="0" smtClean="0"/>
              <a:t>2009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 your staff meetings effective?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Which is true?</a:t>
            </a:r>
          </a:p>
          <a:p>
            <a:pPr lvl="1" eaLnBrk="1" hangingPunct="1"/>
            <a:r>
              <a:rPr lang="en-US" sz="2400" smtClean="0"/>
              <a:t>Our meetings revolve around our wildly important goals</a:t>
            </a:r>
          </a:p>
          <a:p>
            <a:pPr lvl="1" eaLnBrk="1" hangingPunct="1"/>
            <a:r>
              <a:rPr lang="en-US" sz="2400" smtClean="0"/>
              <a:t>Meetings are held regularly and often</a:t>
            </a:r>
          </a:p>
          <a:p>
            <a:pPr lvl="1" eaLnBrk="1" hangingPunct="1"/>
            <a:r>
              <a:rPr lang="en-US" sz="2400" smtClean="0"/>
              <a:t>There is clear accountability and follow-through</a:t>
            </a:r>
          </a:p>
          <a:p>
            <a:pPr lvl="1" eaLnBrk="1" hangingPunct="1"/>
            <a:r>
              <a:rPr lang="en-US" sz="2400" smtClean="0"/>
              <a:t>Successes are celebrated</a:t>
            </a:r>
          </a:p>
          <a:p>
            <a:pPr lvl="1" eaLnBrk="1" hangingPunct="1"/>
            <a:r>
              <a:rPr lang="en-US" sz="2400" smtClean="0"/>
              <a:t>People report struggles and failures openly</a:t>
            </a:r>
          </a:p>
          <a:p>
            <a:pPr lvl="1" eaLnBrk="1" hangingPunct="1"/>
            <a:r>
              <a:rPr lang="en-US" sz="2400" smtClean="0"/>
              <a:t>There is robust brainstorming and problem solving</a:t>
            </a:r>
          </a:p>
          <a:p>
            <a:pPr lvl="1" eaLnBrk="1" hangingPunct="1"/>
            <a:r>
              <a:rPr lang="en-US" sz="2400" smtClean="0"/>
              <a:t>People commit to helping each other</a:t>
            </a:r>
          </a:p>
          <a:p>
            <a:pPr lvl="1" eaLnBrk="1" hangingPunct="1"/>
            <a:r>
              <a:rPr lang="en-US" sz="2400" smtClean="0"/>
              <a:t>People leave energized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 Meetings</a:t>
            </a:r>
          </a:p>
        </p:txBody>
      </p:sp>
      <p:sp>
        <p:nvSpPr>
          <p:cNvPr id="13315" name="Arc 4"/>
          <p:cNvSpPr>
            <a:spLocks/>
          </p:cNvSpPr>
          <p:nvPr/>
        </p:nvSpPr>
        <p:spPr bwMode="auto">
          <a:xfrm rot="10580664" flipV="1">
            <a:off x="3124200" y="2209800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FFFF0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rc 7"/>
          <p:cNvSpPr>
            <a:spLocks/>
          </p:cNvSpPr>
          <p:nvPr/>
        </p:nvSpPr>
        <p:spPr bwMode="auto">
          <a:xfrm rot="17518798" flipV="1">
            <a:off x="4245768" y="2688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00FF99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rc 8"/>
          <p:cNvSpPr>
            <a:spLocks/>
          </p:cNvSpPr>
          <p:nvPr/>
        </p:nvSpPr>
        <p:spPr bwMode="auto">
          <a:xfrm rot="3192261" flipV="1">
            <a:off x="3255168" y="3450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FF0066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3794125" y="2932113"/>
            <a:ext cx="1149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Wildly</a:t>
            </a:r>
          </a:p>
          <a:p>
            <a:pPr algn="ctr"/>
            <a:r>
              <a:rPr lang="en-US"/>
              <a:t>Important</a:t>
            </a:r>
          </a:p>
          <a:p>
            <a:pPr algn="ctr"/>
            <a:r>
              <a:rPr lang="en-US"/>
              <a:t>Goals</a:t>
            </a: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5791200" y="2819400"/>
            <a:ext cx="117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Triage</a:t>
            </a:r>
          </a:p>
          <a:p>
            <a:pPr algn="ctr"/>
            <a:r>
              <a:rPr lang="en-US"/>
              <a:t>Reporting</a:t>
            </a: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2730500" y="4724400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Finding</a:t>
            </a:r>
          </a:p>
          <a:p>
            <a:pPr algn="ctr"/>
            <a:r>
              <a:rPr lang="en-US"/>
              <a:t>Third Alternatives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2209800" y="1905000"/>
            <a:ext cx="111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Clear the</a:t>
            </a:r>
          </a:p>
          <a:p>
            <a:pPr algn="ctr"/>
            <a:r>
              <a:rPr lang="en-US"/>
              <a:t>Path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 Meetings</a:t>
            </a:r>
          </a:p>
        </p:txBody>
      </p:sp>
      <p:sp>
        <p:nvSpPr>
          <p:cNvPr id="14339" name="Arc 3"/>
          <p:cNvSpPr>
            <a:spLocks/>
          </p:cNvSpPr>
          <p:nvPr/>
        </p:nvSpPr>
        <p:spPr bwMode="auto">
          <a:xfrm rot="10580664" flipV="1">
            <a:off x="3124200" y="2209800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rc 4"/>
          <p:cNvSpPr>
            <a:spLocks/>
          </p:cNvSpPr>
          <p:nvPr/>
        </p:nvSpPr>
        <p:spPr bwMode="auto">
          <a:xfrm rot="17518798" flipV="1">
            <a:off x="4245768" y="2688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rc 5"/>
          <p:cNvSpPr>
            <a:spLocks/>
          </p:cNvSpPr>
          <p:nvPr/>
        </p:nvSpPr>
        <p:spPr bwMode="auto">
          <a:xfrm rot="3192261" flipV="1">
            <a:off x="3255168" y="3450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741738" y="2906713"/>
            <a:ext cx="1254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FF0000"/>
                </a:solidFill>
              </a:rPr>
              <a:t>Wildly</a:t>
            </a:r>
          </a:p>
          <a:p>
            <a:pPr algn="ctr"/>
            <a:r>
              <a:rPr lang="en-US" sz="2000">
                <a:solidFill>
                  <a:srgbClr val="FF0000"/>
                </a:solidFill>
              </a:rPr>
              <a:t>Important</a:t>
            </a:r>
          </a:p>
          <a:p>
            <a:pPr algn="ctr"/>
            <a:r>
              <a:rPr lang="en-US" sz="2000">
                <a:solidFill>
                  <a:srgbClr val="FF0000"/>
                </a:solidFill>
              </a:rPr>
              <a:t>Goals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791200" y="2819400"/>
            <a:ext cx="117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Triage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Reporting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30500" y="4724400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Finding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Third Alternatives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209800" y="1905000"/>
            <a:ext cx="111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Clear the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Path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Wildly Important Goals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Focus intensively on WIGs</a:t>
            </a:r>
          </a:p>
          <a:p>
            <a:pPr lvl="1" eaLnBrk="1" hangingPunct="1"/>
            <a:r>
              <a:rPr lang="en-US" smtClean="0"/>
              <a:t>Not talk about everything under the sun</a:t>
            </a:r>
          </a:p>
          <a:p>
            <a:pPr eaLnBrk="1" hangingPunct="1"/>
            <a:r>
              <a:rPr lang="en-US" smtClean="0"/>
              <a:t>Real work gets done</a:t>
            </a:r>
          </a:p>
          <a:p>
            <a:pPr lvl="1" eaLnBrk="1" hangingPunct="1"/>
            <a:r>
              <a:rPr lang="en-US" smtClean="0"/>
              <a:t>Can’t wait for this meeting to end so you can get back to work</a:t>
            </a:r>
          </a:p>
          <a:p>
            <a:pPr eaLnBrk="1" hangingPunct="1"/>
            <a:r>
              <a:rPr lang="en-US" smtClean="0"/>
              <a:t>For the team</a:t>
            </a:r>
          </a:p>
          <a:p>
            <a:pPr lvl="1" eaLnBrk="1" hangingPunct="1"/>
            <a:r>
              <a:rPr lang="en-US" smtClean="0"/>
              <a:t>Not for the manager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Wildly Important Goals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</a:t>
            </a:r>
          </a:p>
          <a:p>
            <a:pPr lvl="1" eaLnBrk="1" hangingPunct="1"/>
            <a:r>
              <a:rPr lang="en-US" smtClean="0"/>
              <a:t>The purpose of this meeting is to move our top goals forward</a:t>
            </a:r>
          </a:p>
          <a:p>
            <a:pPr lvl="1" eaLnBrk="1" hangingPunct="1"/>
            <a:r>
              <a:rPr lang="en-US" smtClean="0"/>
              <a:t>Tell me how what we’re talking about will help us move the goal forward</a:t>
            </a:r>
          </a:p>
          <a:p>
            <a:pPr lvl="1" eaLnBrk="1" hangingPunct="1"/>
            <a:r>
              <a:rPr lang="en-US" smtClean="0"/>
              <a:t>What are the few things we must accomplish in this meeting today to move our wildly important goals forward?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 Meetings</a:t>
            </a:r>
          </a:p>
        </p:txBody>
      </p:sp>
      <p:sp>
        <p:nvSpPr>
          <p:cNvPr id="17411" name="Arc 3"/>
          <p:cNvSpPr>
            <a:spLocks/>
          </p:cNvSpPr>
          <p:nvPr/>
        </p:nvSpPr>
        <p:spPr bwMode="auto">
          <a:xfrm rot="10580664" flipV="1">
            <a:off x="3124200" y="2209800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rc 4"/>
          <p:cNvSpPr>
            <a:spLocks/>
          </p:cNvSpPr>
          <p:nvPr/>
        </p:nvSpPr>
        <p:spPr bwMode="auto">
          <a:xfrm rot="17518798" flipV="1">
            <a:off x="4245768" y="2688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rc 5"/>
          <p:cNvSpPr>
            <a:spLocks/>
          </p:cNvSpPr>
          <p:nvPr/>
        </p:nvSpPr>
        <p:spPr bwMode="auto">
          <a:xfrm rot="3192261" flipV="1">
            <a:off x="3255168" y="3450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794125" y="2932113"/>
            <a:ext cx="1149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Wildly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Important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Goals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791200" y="2819400"/>
            <a:ext cx="117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Triage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Reporting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730500" y="4724400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Finding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Third Alternatives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209800" y="1905000"/>
            <a:ext cx="111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Clear the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Path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Triage Reporting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Quick reporting of vital few issues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Not “Death March” around the room where people feel pressure to talk while everyone else checks out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Reviewing your scoreboard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How if no measures of progress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Follow-up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Don’t do no follow-up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Mutual accountability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No: Only managers hold people accountable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People openly report struggles and failures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Vs People hide their struggles and failures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smtClean="0"/>
              <a:t>Celebrations of successes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smtClean="0"/>
              <a:t>Focusing only on problems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Triage reporting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Let’s check out our scoreboard to see how we’re doing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Here are my key results for the week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were our successes?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 ran into some problems, and here’s what I am planning to do about them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 don’t have anything I need to share with the entire group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Thank you. Next?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 Meetings</a:t>
            </a:r>
          </a:p>
        </p:txBody>
      </p:sp>
      <p:sp>
        <p:nvSpPr>
          <p:cNvPr id="20483" name="Arc 3"/>
          <p:cNvSpPr>
            <a:spLocks/>
          </p:cNvSpPr>
          <p:nvPr/>
        </p:nvSpPr>
        <p:spPr bwMode="auto">
          <a:xfrm rot="10580664" flipV="1">
            <a:off x="3124200" y="2209800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rc 4"/>
          <p:cNvSpPr>
            <a:spLocks/>
          </p:cNvSpPr>
          <p:nvPr/>
        </p:nvSpPr>
        <p:spPr bwMode="auto">
          <a:xfrm rot="17518798" flipV="1">
            <a:off x="4245768" y="2688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rc 5"/>
          <p:cNvSpPr>
            <a:spLocks/>
          </p:cNvSpPr>
          <p:nvPr/>
        </p:nvSpPr>
        <p:spPr bwMode="auto">
          <a:xfrm rot="3192261" flipV="1">
            <a:off x="3255168" y="3450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794125" y="2932113"/>
            <a:ext cx="1149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Wildly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Important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Goals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791200" y="2819400"/>
            <a:ext cx="117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Triage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Reporting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730500" y="4724400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Finding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Third Alternatives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209800" y="1905000"/>
            <a:ext cx="111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Clear the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Path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Third Alternatives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Energetic problem solving</a:t>
            </a:r>
          </a:p>
          <a:p>
            <a:pPr lvl="1" eaLnBrk="1" hangingPunct="1"/>
            <a:r>
              <a:rPr lang="en-US" smtClean="0"/>
              <a:t>Not all talk, no action</a:t>
            </a:r>
          </a:p>
          <a:p>
            <a:pPr eaLnBrk="1" hangingPunct="1"/>
            <a:r>
              <a:rPr lang="en-US" smtClean="0"/>
              <a:t>New and better ideas are created (1+1=3, 1+1= 10, 1+1=100, 1+1 = more)</a:t>
            </a:r>
          </a:p>
          <a:p>
            <a:pPr lvl="1" eaLnBrk="1" hangingPunct="1"/>
            <a:r>
              <a:rPr lang="en-US" smtClean="0"/>
              <a:t>Not no time or environment for creative dialogue</a:t>
            </a:r>
          </a:p>
          <a:p>
            <a:pPr eaLnBrk="1" hangingPunct="1"/>
            <a:r>
              <a:rPr lang="en-US" smtClean="0"/>
              <a:t>Wisdom of the group</a:t>
            </a:r>
          </a:p>
          <a:p>
            <a:pPr lvl="1" eaLnBrk="1" hangingPunct="1"/>
            <a:r>
              <a:rPr lang="en-US" smtClean="0"/>
              <a:t>No “the lone genius”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Meetings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Definition: People coming together for the purpose of resolving problems or making decisions</a:t>
            </a:r>
          </a:p>
          <a:p>
            <a:pPr lvl="1"/>
            <a:r>
              <a:rPr lang="en-US" smtClean="0"/>
              <a:t>Essential element in business</a:t>
            </a:r>
          </a:p>
          <a:p>
            <a:pPr lvl="1"/>
            <a:r>
              <a:rPr lang="en-US" smtClean="0"/>
              <a:t>Cost time and money</a:t>
            </a:r>
          </a:p>
          <a:p>
            <a:pPr lvl="1"/>
            <a:r>
              <a:rPr lang="en-US" smtClean="0"/>
              <a:t>How many meetings really serve a useful purpose?</a:t>
            </a:r>
          </a:p>
          <a:p>
            <a:pPr lvl="2"/>
            <a:r>
              <a:rPr lang="en-US" smtClean="0"/>
              <a:t>Hold them only when necessary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Finding the third alternative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Let’s generate as many ideas as possible and then narrow down our choices</a:t>
            </a:r>
          </a:p>
          <a:p>
            <a:pPr eaLnBrk="1" hangingPunct="1"/>
            <a:r>
              <a:rPr lang="en-US" smtClean="0"/>
              <a:t>Can we schedule time over the next few days to get this solved?</a:t>
            </a:r>
          </a:p>
          <a:p>
            <a:pPr eaLnBrk="1" hangingPunct="1"/>
            <a:r>
              <a:rPr lang="en-US" smtClean="0"/>
              <a:t>What do we need to get that done?</a:t>
            </a:r>
          </a:p>
          <a:p>
            <a:pPr eaLnBrk="1" hangingPunct="1"/>
            <a:r>
              <a:rPr lang="en-US" smtClean="0"/>
              <a:t>I would like to take some time right now to focus on this one issue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Staff Meetings</a:t>
            </a:r>
          </a:p>
        </p:txBody>
      </p:sp>
      <p:sp>
        <p:nvSpPr>
          <p:cNvPr id="23555" name="Arc 3"/>
          <p:cNvSpPr>
            <a:spLocks/>
          </p:cNvSpPr>
          <p:nvPr/>
        </p:nvSpPr>
        <p:spPr bwMode="auto">
          <a:xfrm rot="10580664" flipV="1">
            <a:off x="3124200" y="2209800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rc 4"/>
          <p:cNvSpPr>
            <a:spLocks/>
          </p:cNvSpPr>
          <p:nvPr/>
        </p:nvSpPr>
        <p:spPr bwMode="auto">
          <a:xfrm rot="17518798" flipV="1">
            <a:off x="4245768" y="2688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Arc 5"/>
          <p:cNvSpPr>
            <a:spLocks/>
          </p:cNvSpPr>
          <p:nvPr/>
        </p:nvSpPr>
        <p:spPr bwMode="auto">
          <a:xfrm rot="3192261" flipV="1">
            <a:off x="3255168" y="3450432"/>
            <a:ext cx="1643063" cy="1143000"/>
          </a:xfrm>
          <a:custGeom>
            <a:avLst/>
            <a:gdLst>
              <a:gd name="T0" fmla="*/ 0 w 31054"/>
              <a:gd name="T1" fmla="*/ 2147483647 h 21600"/>
              <a:gd name="T2" fmla="*/ 2147483647 w 31054"/>
              <a:gd name="T3" fmla="*/ 2147483647 h 21600"/>
              <a:gd name="T4" fmla="*/ 2147483647 w 31054"/>
              <a:gd name="T5" fmla="*/ 2147483647 h 21600"/>
              <a:gd name="T6" fmla="*/ 0 60000 65536"/>
              <a:gd name="T7" fmla="*/ 0 60000 65536"/>
              <a:gd name="T8" fmla="*/ 0 60000 65536"/>
              <a:gd name="T9" fmla="*/ 0 w 31054"/>
              <a:gd name="T10" fmla="*/ 0 h 21600"/>
              <a:gd name="T11" fmla="*/ 31054 w 3105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054" h="21600" fill="none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</a:path>
              <a:path w="31054" h="21600" stroke="0" extrusionOk="0">
                <a:moveTo>
                  <a:pt x="-1" y="2178"/>
                </a:moveTo>
                <a:cubicBezTo>
                  <a:pt x="2945" y="745"/>
                  <a:pt x="6178" y="-1"/>
                  <a:pt x="9454" y="0"/>
                </a:cubicBezTo>
                <a:cubicBezTo>
                  <a:pt x="21383" y="0"/>
                  <a:pt x="31054" y="9670"/>
                  <a:pt x="31054" y="21600"/>
                </a:cubicBezTo>
                <a:lnTo>
                  <a:pt x="9454" y="21600"/>
                </a:lnTo>
                <a:close/>
              </a:path>
            </a:pathLst>
          </a:custGeom>
          <a:noFill/>
          <a:ln w="76200">
            <a:solidFill>
              <a:srgbClr val="C0C0C0"/>
            </a:solidFill>
            <a:prstDash val="dash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794125" y="2932113"/>
            <a:ext cx="1149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Wildly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Important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Goals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791200" y="2819400"/>
            <a:ext cx="117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Triage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Reporting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730500" y="4724400"/>
            <a:ext cx="196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C0C0C0"/>
                </a:solidFill>
              </a:rPr>
              <a:t>Finding</a:t>
            </a:r>
          </a:p>
          <a:p>
            <a:pPr algn="ctr"/>
            <a:r>
              <a:rPr lang="en-US">
                <a:solidFill>
                  <a:srgbClr val="C0C0C0"/>
                </a:solidFill>
              </a:rPr>
              <a:t>Third Alternatives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2209800" y="1905000"/>
            <a:ext cx="111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Clear the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Path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Clear the path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 stroke of the pen for me eliminates hours of work for you</a:t>
            </a:r>
          </a:p>
          <a:p>
            <a:pPr lvl="1" eaLnBrk="1" hangingPunct="1"/>
            <a:r>
              <a:rPr lang="en-US" sz="2400" smtClean="0"/>
              <a:t>Getting stuck because barriers you cannot get over by yourself</a:t>
            </a:r>
          </a:p>
          <a:p>
            <a:pPr eaLnBrk="1" hangingPunct="1"/>
            <a:r>
              <a:rPr lang="en-US" sz="2800" smtClean="0"/>
              <a:t>We are in this together</a:t>
            </a:r>
          </a:p>
          <a:p>
            <a:pPr lvl="1" eaLnBrk="1" hangingPunct="1"/>
            <a:r>
              <a:rPr lang="en-US" sz="2400" smtClean="0"/>
              <a:t>Not you are on your own</a:t>
            </a:r>
          </a:p>
          <a:p>
            <a:pPr eaLnBrk="1" hangingPunct="1"/>
            <a:r>
              <a:rPr lang="en-US" sz="2800" smtClean="0"/>
              <a:t>Admitting you need help and asking for it</a:t>
            </a:r>
          </a:p>
          <a:p>
            <a:pPr lvl="1" eaLnBrk="1" hangingPunct="1"/>
            <a:r>
              <a:rPr lang="en-US" sz="2400" smtClean="0"/>
              <a:t>Not being afraid to admit when you need help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Clearing the path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can I clear the path for you?</a:t>
            </a:r>
          </a:p>
          <a:p>
            <a:pPr eaLnBrk="1" hangingPunct="1"/>
            <a:r>
              <a:rPr lang="en-US" smtClean="0"/>
              <a:t>I am struggling with this issue and need some help</a:t>
            </a:r>
          </a:p>
          <a:p>
            <a:pPr eaLnBrk="1" hangingPunct="1"/>
            <a:r>
              <a:rPr lang="en-US" smtClean="0"/>
              <a:t>I know that person. I will give her a call.</a:t>
            </a:r>
          </a:p>
          <a:p>
            <a:pPr eaLnBrk="1" hangingPunct="1"/>
            <a:r>
              <a:rPr lang="en-US" smtClean="0"/>
              <a:t>Who already knows something about this?</a:t>
            </a:r>
          </a:p>
          <a:p>
            <a:pPr eaLnBrk="1" hangingPunct="1"/>
            <a:r>
              <a:rPr lang="en-US" smtClean="0"/>
              <a:t>What do you need to get that done?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Listening to Others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Good listeners look attentive</a:t>
            </a:r>
          </a:p>
          <a:p>
            <a:r>
              <a:rPr lang="en-US" smtClean="0"/>
              <a:t>Annoying if participants are whispering</a:t>
            </a:r>
          </a:p>
          <a:p>
            <a:r>
              <a:rPr lang="en-US" smtClean="0"/>
              <a:t>Respecting others</a:t>
            </a:r>
          </a:p>
          <a:p>
            <a:pPr lvl="1"/>
            <a:r>
              <a:rPr lang="en-US" smtClean="0"/>
              <a:t>Personal or professional prejudices</a:t>
            </a:r>
          </a:p>
          <a:p>
            <a:r>
              <a:rPr lang="en-US" smtClean="0"/>
              <a:t>Tailor your speech</a:t>
            </a:r>
          </a:p>
          <a:p>
            <a:pPr lvl="1"/>
            <a:r>
              <a:rPr lang="en-US" smtClean="0"/>
              <a:t>Pay attention to your speech</a:t>
            </a:r>
          </a:p>
          <a:p>
            <a:r>
              <a:rPr lang="en-US" smtClean="0"/>
              <a:t>Avoid negative body language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Meetings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With whom?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Full team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Subgroup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One on one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How often?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Daily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Weekly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Monthly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How and where?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Face to face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Conference call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smtClean="0"/>
              <a:t>Email?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 prepared for a meeting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Agenda</a:t>
            </a:r>
          </a:p>
          <a:p>
            <a:pPr eaLnBrk="1" hangingPunct="1"/>
            <a:r>
              <a:rPr lang="en-US" sz="2800" smtClean="0"/>
              <a:t>Determine your purpose</a:t>
            </a:r>
          </a:p>
          <a:p>
            <a:pPr eaLnBrk="1" hangingPunct="1"/>
            <a:r>
              <a:rPr lang="en-US" sz="2800" smtClean="0"/>
              <a:t>Set your goals</a:t>
            </a:r>
          </a:p>
          <a:p>
            <a:pPr eaLnBrk="1" hangingPunct="1"/>
            <a:r>
              <a:rPr lang="en-US" sz="2800" smtClean="0"/>
              <a:t>Decide on your methods</a:t>
            </a:r>
          </a:p>
          <a:p>
            <a:pPr eaLnBrk="1" hangingPunct="1"/>
            <a:r>
              <a:rPr lang="en-US" sz="2800" smtClean="0"/>
              <a:t>Allocate time</a:t>
            </a:r>
          </a:p>
          <a:p>
            <a:pPr eaLnBrk="1" hangingPunct="1"/>
            <a:r>
              <a:rPr lang="en-US" sz="2800" smtClean="0"/>
              <a:t>Who should meet?</a:t>
            </a:r>
          </a:p>
          <a:p>
            <a:pPr eaLnBrk="1" hangingPunct="1"/>
            <a:r>
              <a:rPr lang="en-US" sz="2800" smtClean="0"/>
              <a:t>When and where?</a:t>
            </a:r>
          </a:p>
          <a:p>
            <a:pPr eaLnBrk="1" hangingPunct="1"/>
            <a:r>
              <a:rPr lang="en-US" sz="2800" smtClean="0"/>
              <a:t>Prepare materials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Conducting the meeting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Follow the agenda</a:t>
            </a:r>
          </a:p>
          <a:p>
            <a:pPr eaLnBrk="1" hangingPunct="1"/>
            <a:r>
              <a:rPr lang="en-US" smtClean="0"/>
              <a:t>Set and maintain appropriate pace</a:t>
            </a:r>
          </a:p>
          <a:p>
            <a:pPr eaLnBrk="1" hangingPunct="1"/>
            <a:r>
              <a:rPr lang="en-US" smtClean="0"/>
              <a:t>Share information</a:t>
            </a:r>
          </a:p>
          <a:p>
            <a:pPr eaLnBrk="1" hangingPunct="1"/>
            <a:r>
              <a:rPr lang="en-US" smtClean="0"/>
              <a:t>Conduct discussion</a:t>
            </a:r>
          </a:p>
          <a:p>
            <a:pPr eaLnBrk="1" hangingPunct="1"/>
            <a:r>
              <a:rPr lang="en-US" smtClean="0"/>
              <a:t>Manage participation</a:t>
            </a:r>
          </a:p>
          <a:p>
            <a:pPr eaLnBrk="1" hangingPunct="1"/>
            <a:r>
              <a:rPr lang="en-US" smtClean="0"/>
              <a:t>Get a decision</a:t>
            </a:r>
          </a:p>
          <a:p>
            <a:pPr eaLnBrk="1" hangingPunct="1"/>
            <a:r>
              <a:rPr lang="en-US" smtClean="0"/>
              <a:t>Plan action and make assignments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Closing the meeting and follow up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Summarize main points, decisions, actions, and assignments</a:t>
            </a:r>
          </a:p>
          <a:p>
            <a:pPr eaLnBrk="1" hangingPunct="1"/>
            <a:r>
              <a:rPr lang="en-US" smtClean="0"/>
              <a:t>Sketch agenda for next meeting</a:t>
            </a:r>
          </a:p>
          <a:p>
            <a:pPr eaLnBrk="1" hangingPunct="1"/>
            <a:r>
              <a:rPr lang="en-US" smtClean="0"/>
              <a:t>Evaluate meeting</a:t>
            </a:r>
          </a:p>
          <a:p>
            <a:pPr eaLnBrk="1" hangingPunct="1"/>
            <a:r>
              <a:rPr lang="en-US" smtClean="0"/>
              <a:t>Write and distribute minutes</a:t>
            </a:r>
          </a:p>
          <a:p>
            <a:pPr lvl="1" eaLnBrk="1" hangingPunct="1"/>
            <a:r>
              <a:rPr lang="en-US" smtClean="0"/>
              <a:t>Minutes should contain date, people involved in the meeting, important points, decisions, who said what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Meeting –Minutes 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3429000" y="6111875"/>
            <a:ext cx="556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Taken from Deane Gradous, Twin Cities consultant, </a:t>
            </a:r>
          </a:p>
          <a:p>
            <a:r>
              <a:rPr lang="en-US"/>
              <a:t>http://www.managementhelp.org/writing/minutes.htm </a:t>
            </a:r>
          </a:p>
        </p:txBody>
      </p:sp>
      <p:graphicFrame>
        <p:nvGraphicFramePr>
          <p:cNvPr id="67616" name="Group 32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7661275" cy="4297680"/>
        </p:xfrm>
        <a:graphic>
          <a:graphicData uri="http://schemas.openxmlformats.org/drawingml/2006/table">
            <a:tbl>
              <a:tblPr/>
              <a:tblGrid>
                <a:gridCol w="2554288"/>
                <a:gridCol w="2552700"/>
                <a:gridCol w="2554287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Follow-up action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Next meeting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Date, time, place (if it changes)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description of any action that someone committed to work on or complete before the next meeting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person or group who committed to the action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and time for completion or ASAP, soon, or next week.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 your aims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Be clear about the purpose of a meeting</a:t>
            </a:r>
          </a:p>
          <a:p>
            <a:r>
              <a:rPr lang="en-US" smtClean="0"/>
              <a:t>If issue can be resolved without a meeting, cancel the meeting</a:t>
            </a:r>
          </a:p>
          <a:p>
            <a:r>
              <a:rPr lang="en-US" smtClean="0"/>
              <a:t>Consider what makes a meeting successful or not</a:t>
            </a:r>
          </a:p>
          <a:p>
            <a:r>
              <a:rPr lang="en-US" smtClean="0"/>
              <a:t>Consider what would happen if the meeting were not held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Meeting –Minutes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200" b="1" smtClean="0"/>
              <a:t>Present</a:t>
            </a:r>
          </a:p>
          <a:p>
            <a:pPr lvl="1">
              <a:lnSpc>
                <a:spcPct val="80000"/>
              </a:lnSpc>
            </a:pPr>
            <a:r>
              <a:rPr lang="en-US" sz="1000" smtClean="0"/>
              <a:t>Axxxx</a:t>
            </a:r>
            <a:br>
              <a:rPr lang="en-US" sz="1000" smtClean="0"/>
            </a:br>
            <a:r>
              <a:rPr lang="en-US" sz="1000" smtClean="0"/>
              <a:t>Bxxxx</a:t>
            </a:r>
            <a:br>
              <a:rPr lang="en-US" sz="1000" smtClean="0"/>
            </a:br>
            <a:r>
              <a:rPr lang="en-US" sz="1000" smtClean="0"/>
              <a:t>Cxxx (Chair)</a:t>
            </a:r>
            <a:br>
              <a:rPr lang="en-US" sz="1000" smtClean="0"/>
            </a:br>
            <a:r>
              <a:rPr lang="en-US" sz="1000" smtClean="0"/>
              <a:t>Dxxxxx*</a:t>
            </a:r>
            <a:br>
              <a:rPr lang="en-US" sz="1000" smtClean="0"/>
            </a:br>
            <a:r>
              <a:rPr lang="en-US" sz="1000" smtClean="0"/>
              <a:t>Exxxx</a:t>
            </a:r>
            <a:br>
              <a:rPr lang="en-US" sz="1000" smtClean="0"/>
            </a:br>
            <a:r>
              <a:rPr lang="en-US" sz="1000" smtClean="0"/>
              <a:t>*Absent</a:t>
            </a:r>
          </a:p>
          <a:p>
            <a:pPr>
              <a:lnSpc>
                <a:spcPct val="80000"/>
              </a:lnSpc>
            </a:pPr>
            <a:r>
              <a:rPr lang="en-US" sz="1200" b="1" smtClean="0"/>
              <a:t>Agenda</a:t>
            </a:r>
          </a:p>
          <a:p>
            <a:pPr lvl="1">
              <a:lnSpc>
                <a:spcPct val="80000"/>
              </a:lnSpc>
            </a:pPr>
            <a:r>
              <a:rPr lang="en-US" sz="1000" smtClean="0"/>
              <a:t>Xxxx xxxxx xxxxxxx xxxx </a:t>
            </a:r>
          </a:p>
          <a:p>
            <a:pPr lvl="1">
              <a:lnSpc>
                <a:spcPct val="80000"/>
              </a:lnSpc>
            </a:pPr>
            <a:r>
              <a:rPr lang="en-US" sz="1000" smtClean="0"/>
              <a:t>Xxxxxxx xxxxxxxxx xxxx xxxx </a:t>
            </a:r>
          </a:p>
          <a:p>
            <a:pPr>
              <a:lnSpc>
                <a:spcPct val="80000"/>
              </a:lnSpc>
            </a:pPr>
            <a:r>
              <a:rPr lang="en-US" sz="1200" b="1" smtClean="0"/>
              <a:t>Discussion, decisions, assignments</a:t>
            </a:r>
          </a:p>
          <a:p>
            <a:pPr lvl="1">
              <a:lnSpc>
                <a:spcPct val="80000"/>
              </a:lnSpc>
            </a:pPr>
            <a:r>
              <a:rPr lang="en-US" sz="1000" b="1" smtClean="0"/>
              <a:t>First agenda item</a:t>
            </a:r>
            <a:r>
              <a:rPr lang="en-US" sz="1000" smtClean="0"/>
              <a:t>. Xxxxxxxxxxxxxxxxxxxxxxxxxxxxxxxxxxxxxxxxxxxxxxxxxxxxxxxxx</a:t>
            </a:r>
            <a:br>
              <a:rPr lang="en-US" sz="1000" smtClean="0"/>
            </a:br>
            <a:r>
              <a:rPr lang="en-US" sz="1000" smtClean="0"/>
              <a:t>Xxxxxxxxxxxxxxxxxxxxxxxxxxxxxxxxxxxxxx. Xxxxxxxxxxxxxxxxxxxxxxxxxxxxxxx. Xx xxxxxxxxxxxxxxxxxxxxxxxxxxxxxxxxxxxxxxxxxxxxxxxxxxx.</a:t>
            </a:r>
            <a:br>
              <a:rPr lang="en-US" sz="1000" smtClean="0"/>
            </a:br>
            <a:r>
              <a:rPr lang="en-US" sz="1000" smtClean="0"/>
              <a:t/>
            </a:r>
            <a:br>
              <a:rPr lang="en-US" sz="1000" smtClean="0"/>
            </a:br>
            <a:r>
              <a:rPr lang="en-US" sz="1000" b="1" smtClean="0"/>
              <a:t>Second agenda item</a:t>
            </a:r>
            <a:r>
              <a:rPr lang="en-US" sz="1000" smtClean="0"/>
              <a:t>. Xxxxxxxxxxxxxxxxxxxxxxxxxxxxxxxxxxxxxxxx. Xxxxxxxxxxxxx xxxxxxxxxxxxxxxxxxxxxxxxxxxxxxxxxx. Xxxxxxxxxxxxxxxxxxxxxxxxxxxxxxxxxxxxxx xxxxxxxxxxxxxxxxxx.</a:t>
            </a:r>
            <a:br>
              <a:rPr lang="en-US" sz="1000" smtClean="0"/>
            </a:br>
            <a:r>
              <a:rPr lang="en-US" sz="1000" smtClean="0"/>
              <a:t/>
            </a:r>
            <a:br>
              <a:rPr lang="en-US" sz="1000" smtClean="0"/>
            </a:br>
            <a:r>
              <a:rPr lang="en-US" sz="1000" b="1" smtClean="0"/>
              <a:t>Additional items</a:t>
            </a:r>
            <a:r>
              <a:rPr lang="en-US" sz="1000" smtClean="0"/>
              <a:t>. Xxxxxxxxxxxxxxxxxxxxxxxxxxxxxxxxxx. Xxxxxxxxxxxxxxxxxxxxx</a:t>
            </a:r>
            <a:br>
              <a:rPr lang="en-US" sz="1000" smtClean="0"/>
            </a:br>
            <a:r>
              <a:rPr lang="en-US" sz="1000" smtClean="0"/>
              <a:t>xxxxxxxxxxxxxxxxxxxxxxxxxxxxxxxxxxxxxxxxxxxxxxxxxxxxxxxxx. Xxxxxxxxxxxxxxx</a:t>
            </a:r>
            <a:br>
              <a:rPr lang="en-US" sz="1000" smtClean="0"/>
            </a:br>
            <a:r>
              <a:rPr lang="en-US" sz="1000" smtClean="0"/>
              <a:t>xxxxxxxxxxx.</a:t>
            </a:r>
            <a:br>
              <a:rPr lang="en-US" sz="1000" smtClean="0"/>
            </a:br>
            <a:endParaRPr lang="en-US" sz="1000" smtClean="0"/>
          </a:p>
          <a:p>
            <a:pPr>
              <a:lnSpc>
                <a:spcPct val="80000"/>
              </a:lnSpc>
            </a:pPr>
            <a:r>
              <a:rPr lang="en-US" sz="1200" b="1" smtClean="0"/>
              <a:t>Tentative agenda for the next meeting</a:t>
            </a:r>
          </a:p>
          <a:p>
            <a:pPr lvl="1">
              <a:lnSpc>
                <a:spcPct val="80000"/>
              </a:lnSpc>
            </a:pPr>
            <a:r>
              <a:rPr lang="en-US" sz="1000" smtClean="0"/>
              <a:t>Xxxxxxxxxxxxxxx Xxxxx Xxxxxxxxxxx </a:t>
            </a:r>
          </a:p>
          <a:p>
            <a:pPr lvl="1">
              <a:lnSpc>
                <a:spcPct val="80000"/>
              </a:lnSpc>
            </a:pPr>
            <a:r>
              <a:rPr lang="en-US" sz="1000" smtClean="0"/>
              <a:t>Xxxxxxxxxx Xxxxxxxxxxxx </a:t>
            </a:r>
          </a:p>
          <a:p>
            <a:pPr>
              <a:lnSpc>
                <a:spcPct val="80000"/>
              </a:lnSpc>
            </a:pPr>
            <a:r>
              <a:rPr lang="en-US" sz="1200" smtClean="0"/>
              <a:t>Call (insert your name and number) or email with additions or corrections to these minutes.</a:t>
            </a:r>
          </a:p>
          <a:p>
            <a:pPr>
              <a:lnSpc>
                <a:spcPct val="80000"/>
              </a:lnSpc>
            </a:pPr>
            <a:endParaRPr lang="en-US" sz="1200" smtClean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429000" y="6111875"/>
            <a:ext cx="556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Taken from Deane Gradous, Twin Cities consultant, </a:t>
            </a:r>
          </a:p>
          <a:p>
            <a:r>
              <a:rPr lang="en-US"/>
              <a:t>http://www.managementhelp.org/writing/minutes.htm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Minutes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Distribute minutes</a:t>
            </a:r>
          </a:p>
          <a:p>
            <a:r>
              <a:rPr lang="en-US" smtClean="0"/>
              <a:t>Approve minutes</a:t>
            </a:r>
          </a:p>
          <a:p>
            <a:r>
              <a:rPr lang="en-US" smtClean="0"/>
              <a:t>Verify accuracy</a:t>
            </a:r>
          </a:p>
          <a:p>
            <a:r>
              <a:rPr lang="en-US" smtClean="0"/>
              <a:t>Action items </a:t>
            </a:r>
          </a:p>
          <a:p>
            <a:pPr lvl="1"/>
            <a:r>
              <a:rPr lang="en-US" smtClean="0"/>
              <a:t>What to do after meeting</a:t>
            </a:r>
          </a:p>
          <a:p>
            <a:pPr lvl="1"/>
            <a:r>
              <a:rPr lang="en-US" smtClean="0"/>
              <a:t>Set up time for next meeting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Practicalities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Check that locality is available</a:t>
            </a:r>
          </a:p>
          <a:p>
            <a:r>
              <a:rPr lang="en-US" smtClean="0"/>
              <a:t>Do we need visual aids? Board?</a:t>
            </a:r>
          </a:p>
          <a:p>
            <a:r>
              <a:rPr lang="en-US" smtClean="0"/>
              <a:t>Writing! Take notes.</a:t>
            </a:r>
          </a:p>
          <a:p>
            <a:r>
              <a:rPr lang="en-US" smtClean="0"/>
              <a:t>Breaks. Refreshments?</a:t>
            </a:r>
          </a:p>
          <a:p>
            <a:r>
              <a:rPr lang="en-US" smtClean="0"/>
              <a:t>Punctuality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Stephen Covey, Jennifer Colosimo,  </a:t>
            </a:r>
            <a:r>
              <a:rPr lang="en-US" i="1" smtClean="0"/>
              <a:t>4 Disciplines of Execution</a:t>
            </a:r>
            <a:r>
              <a:rPr lang="en-US" smtClean="0"/>
              <a:t>, Franklin Covey, 2004.</a:t>
            </a:r>
          </a:p>
          <a:p>
            <a:r>
              <a:rPr lang="en-US" smtClean="0"/>
              <a:t>Tim Hindle, Managing Meetings, Essentialg DK Managers, Dk Publishing, 1998.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?????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Questions?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 of a Meeting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Dealing with information</a:t>
            </a:r>
          </a:p>
          <a:p>
            <a:pPr lvl="1"/>
            <a:r>
              <a:rPr lang="en-US" sz="2000" smtClean="0"/>
              <a:t>Ex. Giving or receiving reports, issuing instructions, announcing or explaining procedural change</a:t>
            </a:r>
          </a:p>
          <a:p>
            <a:r>
              <a:rPr lang="en-US" sz="2400" smtClean="0"/>
              <a:t>Resolving problems</a:t>
            </a:r>
          </a:p>
          <a:p>
            <a:pPr lvl="1"/>
            <a:r>
              <a:rPr lang="en-US" sz="2000" smtClean="0"/>
              <a:t>Ex. Handling grievances</a:t>
            </a:r>
          </a:p>
          <a:p>
            <a:r>
              <a:rPr lang="en-US" sz="2400" smtClean="0"/>
              <a:t>Making decisions</a:t>
            </a:r>
          </a:p>
          <a:p>
            <a:pPr lvl="1"/>
            <a:r>
              <a:rPr lang="en-US" sz="2000" smtClean="0"/>
              <a:t>Ex. Choosing between options, committing to a course of action</a:t>
            </a:r>
          </a:p>
          <a:p>
            <a:r>
              <a:rPr lang="en-US" sz="2400" smtClean="0"/>
              <a:t>Encouraging ideas</a:t>
            </a:r>
          </a:p>
          <a:p>
            <a:pPr lvl="1"/>
            <a:r>
              <a:rPr lang="en-US" sz="2000" smtClean="0"/>
              <a:t>Generate creative solutions</a:t>
            </a:r>
          </a:p>
          <a:p>
            <a:pPr lvl="1"/>
            <a:endParaRPr lang="en-US" sz="20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Disciplines of Execution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Focus on the wildly important</a:t>
            </a:r>
          </a:p>
          <a:p>
            <a:pPr lvl="1" eaLnBrk="1" hangingPunct="1"/>
            <a:r>
              <a:rPr lang="en-US" smtClean="0"/>
              <a:t>WIG – Wildly Important Goals</a:t>
            </a:r>
          </a:p>
          <a:p>
            <a:pPr eaLnBrk="1" hangingPunct="1"/>
            <a:r>
              <a:rPr lang="en-US" smtClean="0"/>
              <a:t>Create a compelling Scoreboard</a:t>
            </a:r>
          </a:p>
          <a:p>
            <a:pPr lvl="1" eaLnBrk="1" hangingPunct="1"/>
            <a:r>
              <a:rPr lang="en-US" smtClean="0"/>
              <a:t>How to measure success</a:t>
            </a:r>
          </a:p>
          <a:p>
            <a:pPr eaLnBrk="1" hangingPunct="1"/>
            <a:r>
              <a:rPr lang="en-US" smtClean="0"/>
              <a:t>Translate lofty goals into specific actions</a:t>
            </a:r>
          </a:p>
          <a:p>
            <a:pPr eaLnBrk="1" hangingPunct="1"/>
            <a:r>
              <a:rPr lang="en-US" smtClean="0"/>
              <a:t>Hold each other accountable all of the time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power to focus</a:t>
            </a:r>
          </a:p>
        </p:txBody>
      </p:sp>
      <p:graphicFrame>
        <p:nvGraphicFramePr>
          <p:cNvPr id="62486" name="Group 22"/>
          <p:cNvGraphicFramePr>
            <a:graphicFrameLocks noGrp="1"/>
          </p:cNvGraphicFramePr>
          <p:nvPr>
            <p:ph type="tbl" idx="1"/>
          </p:nvPr>
        </p:nvGraphicFramePr>
        <p:xfrm>
          <a:off x="914400" y="1981200"/>
          <a:ext cx="7661275" cy="4114800"/>
        </p:xfrm>
        <a:graphic>
          <a:graphicData uri="http://schemas.openxmlformats.org/drawingml/2006/table">
            <a:tbl>
              <a:tblPr/>
              <a:tblGrid>
                <a:gridCol w="1916113"/>
                <a:gridCol w="1914525"/>
                <a:gridCol w="1916112"/>
                <a:gridCol w="1914525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 of Goals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4-10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11-20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Goals achieved with excellence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Execution Gap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/>
              <a:t>Clarity </a:t>
            </a:r>
            <a:r>
              <a:rPr lang="en-US" sz="2400" smtClean="0"/>
              <a:t>– not knowing clearly the goals and priorities of the team or organization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Commitment </a:t>
            </a:r>
            <a:r>
              <a:rPr lang="en-US" sz="2400" smtClean="0"/>
              <a:t>– not buying into the goals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Translation </a:t>
            </a:r>
            <a:r>
              <a:rPr lang="en-US" sz="2400" smtClean="0"/>
              <a:t>– not knowing what they need to do to help the team or organization achieve its goals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Enabling </a:t>
            </a:r>
            <a:r>
              <a:rPr lang="en-US" sz="2400" smtClean="0"/>
              <a:t>– not having the proper structure, systems or freedom to do their jobs well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Synergy </a:t>
            </a:r>
            <a:r>
              <a:rPr lang="en-US" sz="2400" smtClean="0"/>
              <a:t>– not getting along or work together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Accountability </a:t>
            </a:r>
            <a:r>
              <a:rPr lang="en-US" sz="2400" smtClean="0"/>
              <a:t>– not holding each other accountable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Hold each other accountable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 the time</a:t>
            </a:r>
          </a:p>
          <a:p>
            <a:pPr eaLnBrk="1" hangingPunct="1"/>
            <a:r>
              <a:rPr lang="en-US" smtClean="0"/>
              <a:t>Knowing that others are counting on you raises your level of the commitment</a:t>
            </a:r>
          </a:p>
          <a:p>
            <a:pPr eaLnBrk="1" hangingPunct="1"/>
            <a:r>
              <a:rPr lang="en-US" smtClean="0"/>
              <a:t>Maintaining commitment to the goal requires </a:t>
            </a:r>
            <a:r>
              <a:rPr lang="en-US" sz="3600" smtClean="0">
                <a:solidFill>
                  <a:srgbClr val="FF0000"/>
                </a:solidFill>
              </a:rPr>
              <a:t>frequent team engagement</a:t>
            </a:r>
            <a:r>
              <a:rPr lang="en-US" smtClean="0"/>
              <a:t> and accountability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Getting commitment to the goal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Scale of commitment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4419600"/>
            <a:ext cx="77724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69" name="Group 7"/>
          <p:cNvGrpSpPr>
            <a:grpSpLocks/>
          </p:cNvGrpSpPr>
          <p:nvPr/>
        </p:nvGrpSpPr>
        <p:grpSpPr bwMode="auto">
          <a:xfrm>
            <a:off x="838200" y="3962400"/>
            <a:ext cx="228600" cy="457200"/>
            <a:chOff x="528" y="1872"/>
            <a:chExt cx="144" cy="288"/>
          </a:xfrm>
        </p:grpSpPr>
        <p:sp>
          <p:nvSpPr>
            <p:cNvPr id="11291" name="Oval 5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6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0" name="Group 8"/>
          <p:cNvGrpSpPr>
            <a:grpSpLocks/>
          </p:cNvGrpSpPr>
          <p:nvPr/>
        </p:nvGrpSpPr>
        <p:grpSpPr bwMode="auto">
          <a:xfrm>
            <a:off x="2270125" y="3962400"/>
            <a:ext cx="228600" cy="457200"/>
            <a:chOff x="528" y="1872"/>
            <a:chExt cx="144" cy="288"/>
          </a:xfrm>
        </p:grpSpPr>
        <p:sp>
          <p:nvSpPr>
            <p:cNvPr id="11289" name="Oval 9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10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1" name="Group 11"/>
          <p:cNvGrpSpPr>
            <a:grpSpLocks/>
          </p:cNvGrpSpPr>
          <p:nvPr/>
        </p:nvGrpSpPr>
        <p:grpSpPr bwMode="auto">
          <a:xfrm>
            <a:off x="3702050" y="3962400"/>
            <a:ext cx="228600" cy="457200"/>
            <a:chOff x="528" y="1872"/>
            <a:chExt cx="144" cy="288"/>
          </a:xfrm>
        </p:grpSpPr>
        <p:sp>
          <p:nvSpPr>
            <p:cNvPr id="11287" name="Oval 12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13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2" name="Group 14"/>
          <p:cNvGrpSpPr>
            <a:grpSpLocks/>
          </p:cNvGrpSpPr>
          <p:nvPr/>
        </p:nvGrpSpPr>
        <p:grpSpPr bwMode="auto">
          <a:xfrm>
            <a:off x="5135563" y="3962400"/>
            <a:ext cx="228600" cy="457200"/>
            <a:chOff x="528" y="1872"/>
            <a:chExt cx="144" cy="288"/>
          </a:xfrm>
        </p:grpSpPr>
        <p:sp>
          <p:nvSpPr>
            <p:cNvPr id="11285" name="Oval 15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16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3" name="Group 17"/>
          <p:cNvGrpSpPr>
            <a:grpSpLocks/>
          </p:cNvGrpSpPr>
          <p:nvPr/>
        </p:nvGrpSpPr>
        <p:grpSpPr bwMode="auto">
          <a:xfrm>
            <a:off x="6567488" y="3962400"/>
            <a:ext cx="228600" cy="457200"/>
            <a:chOff x="528" y="1872"/>
            <a:chExt cx="144" cy="288"/>
          </a:xfrm>
        </p:grpSpPr>
        <p:sp>
          <p:nvSpPr>
            <p:cNvPr id="11283" name="Oval 18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Rectangle 19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4" name="Group 20"/>
          <p:cNvGrpSpPr>
            <a:grpSpLocks/>
          </p:cNvGrpSpPr>
          <p:nvPr/>
        </p:nvGrpSpPr>
        <p:grpSpPr bwMode="auto">
          <a:xfrm>
            <a:off x="8001000" y="3962400"/>
            <a:ext cx="228600" cy="457200"/>
            <a:chOff x="528" y="1872"/>
            <a:chExt cx="144" cy="288"/>
          </a:xfrm>
        </p:grpSpPr>
        <p:sp>
          <p:nvSpPr>
            <p:cNvPr id="11281" name="Oval 21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22"/>
            <p:cNvSpPr>
              <a:spLocks noChangeArrowheads="1"/>
            </p:cNvSpPr>
            <p:nvPr/>
          </p:nvSpPr>
          <p:spPr bwMode="auto">
            <a:xfrm>
              <a:off x="576" y="2016"/>
              <a:ext cx="4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5" name="Text Box 23"/>
          <p:cNvSpPr txBox="1">
            <a:spLocks noChangeArrowheads="1"/>
          </p:cNvSpPr>
          <p:nvPr/>
        </p:nvSpPr>
        <p:spPr bwMode="auto">
          <a:xfrm>
            <a:off x="593725" y="3413125"/>
            <a:ext cx="1136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Rebellion</a:t>
            </a:r>
          </a:p>
        </p:txBody>
      </p:sp>
      <p:sp>
        <p:nvSpPr>
          <p:cNvPr id="11276" name="Text Box 24"/>
          <p:cNvSpPr txBox="1">
            <a:spLocks noChangeArrowheads="1"/>
          </p:cNvSpPr>
          <p:nvPr/>
        </p:nvSpPr>
        <p:spPr bwMode="auto">
          <a:xfrm>
            <a:off x="1828800" y="3276600"/>
            <a:ext cx="1289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Malicious</a:t>
            </a:r>
          </a:p>
          <a:p>
            <a:r>
              <a:rPr lang="en-US"/>
              <a:t>Obedience</a:t>
            </a:r>
          </a:p>
        </p:txBody>
      </p:sp>
      <p:sp>
        <p:nvSpPr>
          <p:cNvPr id="11277" name="Text Box 25"/>
          <p:cNvSpPr txBox="1">
            <a:spLocks noChangeArrowheads="1"/>
          </p:cNvSpPr>
          <p:nvPr/>
        </p:nvSpPr>
        <p:spPr bwMode="auto">
          <a:xfrm>
            <a:off x="3200400" y="3276600"/>
            <a:ext cx="1390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Willing</a:t>
            </a:r>
          </a:p>
          <a:p>
            <a:r>
              <a:rPr lang="en-US"/>
              <a:t>Compliance</a:t>
            </a:r>
          </a:p>
        </p:txBody>
      </p:sp>
      <p:sp>
        <p:nvSpPr>
          <p:cNvPr id="11278" name="Text Box 26"/>
          <p:cNvSpPr txBox="1">
            <a:spLocks noChangeArrowheads="1"/>
          </p:cNvSpPr>
          <p:nvPr/>
        </p:nvSpPr>
        <p:spPr bwMode="auto">
          <a:xfrm>
            <a:off x="4572000" y="3276600"/>
            <a:ext cx="1428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Cheerful</a:t>
            </a:r>
          </a:p>
          <a:p>
            <a:r>
              <a:rPr lang="en-US"/>
              <a:t>Cooperation</a:t>
            </a:r>
          </a:p>
        </p:txBody>
      </p:sp>
      <p:sp>
        <p:nvSpPr>
          <p:cNvPr id="11279" name="Text Box 27"/>
          <p:cNvSpPr txBox="1">
            <a:spLocks noChangeArrowheads="1"/>
          </p:cNvSpPr>
          <p:nvPr/>
        </p:nvSpPr>
        <p:spPr bwMode="auto">
          <a:xfrm>
            <a:off x="5943600" y="32766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Heart-Felt</a:t>
            </a:r>
          </a:p>
          <a:p>
            <a:r>
              <a:rPr lang="en-US"/>
              <a:t>Commitment</a:t>
            </a:r>
          </a:p>
        </p:txBody>
      </p:sp>
      <p:sp>
        <p:nvSpPr>
          <p:cNvPr id="11280" name="Text Box 28"/>
          <p:cNvSpPr txBox="1">
            <a:spLocks noChangeArrowheads="1"/>
          </p:cNvSpPr>
          <p:nvPr/>
        </p:nvSpPr>
        <p:spPr bwMode="auto">
          <a:xfrm>
            <a:off x="7467600" y="3276600"/>
            <a:ext cx="131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Creative</a:t>
            </a:r>
          </a:p>
          <a:p>
            <a:r>
              <a:rPr lang="en-US"/>
              <a:t>Excitement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221</TotalTime>
  <Words>1217</Words>
  <Application>Microsoft Office PowerPoint</Application>
  <PresentationFormat>On-screen Show (4:3)</PresentationFormat>
  <Paragraphs>302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Wingdings</vt:lpstr>
      <vt:lpstr>Calibri</vt:lpstr>
      <vt:lpstr>Times New Roman</vt:lpstr>
      <vt:lpstr>Axis</vt:lpstr>
      <vt:lpstr>Workshop: Effective Meetings</vt:lpstr>
      <vt:lpstr>Meetings</vt:lpstr>
      <vt:lpstr>Know your aims</vt:lpstr>
      <vt:lpstr>Purpose of a Meeting</vt:lpstr>
      <vt:lpstr>Four Disciplines of Execution</vt:lpstr>
      <vt:lpstr>The power to focus</vt:lpstr>
      <vt:lpstr>Execution Gap</vt:lpstr>
      <vt:lpstr>Hold each other accountable</vt:lpstr>
      <vt:lpstr>Getting commitment to the goal</vt:lpstr>
      <vt:lpstr>Are your staff meetings effective?</vt:lpstr>
      <vt:lpstr>Staff Meetings</vt:lpstr>
      <vt:lpstr>Staff Meetings</vt:lpstr>
      <vt:lpstr>Wildly Important Goals</vt:lpstr>
      <vt:lpstr>Wildly Important Goals</vt:lpstr>
      <vt:lpstr>Staff Meetings</vt:lpstr>
      <vt:lpstr>Triage Reporting</vt:lpstr>
      <vt:lpstr>Triage reporting</vt:lpstr>
      <vt:lpstr>Staff Meetings</vt:lpstr>
      <vt:lpstr>Finding Third Alternatives</vt:lpstr>
      <vt:lpstr>Finding the third alternative</vt:lpstr>
      <vt:lpstr>Staff Meetings</vt:lpstr>
      <vt:lpstr>Clear the path</vt:lpstr>
      <vt:lpstr>Clearing the path</vt:lpstr>
      <vt:lpstr>Listening to Others</vt:lpstr>
      <vt:lpstr>Meetings</vt:lpstr>
      <vt:lpstr>Be prepared for a meeting</vt:lpstr>
      <vt:lpstr>Conducting the meeting</vt:lpstr>
      <vt:lpstr>Closing the meeting and follow up</vt:lpstr>
      <vt:lpstr>Sample Meeting –Minutes </vt:lpstr>
      <vt:lpstr>Sample Meeting –Minutes </vt:lpstr>
      <vt:lpstr>Minutes</vt:lpstr>
      <vt:lpstr>Practicalities</vt:lpstr>
      <vt:lpstr>References</vt:lpstr>
      <vt:lpstr>?????</vt:lpstr>
    </vt:vector>
  </TitlesOfParts>
  <Company>ece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ICOM 5047: Computer Engineering Design</dc:title>
  <dc:creator>nayda</dc:creator>
  <cp:lastModifiedBy>uprm</cp:lastModifiedBy>
  <cp:revision>17</cp:revision>
  <dcterms:created xsi:type="dcterms:W3CDTF">2006-09-01T02:09:13Z</dcterms:created>
  <dcterms:modified xsi:type="dcterms:W3CDTF">2009-10-29T04:47:19Z</dcterms:modified>
</cp:coreProperties>
</file>