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8"/>
  </p:notesMasterIdLst>
  <p:sldIdLst>
    <p:sldId id="256" r:id="rId2"/>
    <p:sldId id="257" r:id="rId3"/>
    <p:sldId id="28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66CCFF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98A8B5-4B62-41DA-8300-663159498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CC5C8A-7B83-4B80-8ABF-85379DD0C57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0425A0-E748-4EEC-B4C5-373E3857CF6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E39FDA-BA63-47AC-8654-C288079F175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10D7BB-E773-4C44-8919-9326A8BE649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C2AF78-2219-44C8-955F-FF842035309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AC4746-4C52-4027-B8C5-934962CDDEC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A1D293-FF83-4475-9591-A9F2752D896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7BD3A3-C6E5-44A5-8C96-AFAD6C294ED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12B35E-56E1-4714-A7CC-FFF753277F99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2DF543-E779-4008-9A5E-3903BF52B4B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6A7E31-2004-4497-B9B9-4952FB72F61B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D0AB2A-D694-4F40-B54E-DF8FA632E08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D88FB9-E351-4914-85C6-6E185679F76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FA167D-8204-4496-8C28-EAFF2B5B0DE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44B069-B729-4C56-ADEC-3693D0FD371C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242CE-72DA-4637-BA1D-B8655BA6188E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983860-8849-4E43-8B62-DE6C435C893E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38967-8159-4F94-B0F8-0646C885C0C8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6DE86C-C1CB-41F2-9813-2D7FFAF1E425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B95A4E-96C8-4E68-8DFC-07D0E1F5EDD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7866B2-FA9E-4FAE-9993-6EC269A974B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BBAF8-3B57-4680-ADC0-77A6D32EBD6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ACBEE-33E9-4D81-8679-6EEBFD90318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36C06-B931-4CFF-954D-E29984B8C89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2D4916-4322-4950-9FFD-D4FA90B3896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2A2D2D-9B37-4312-B09C-D5CB0F341CB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5821F-21DF-4BC5-B3A7-66AEC5AD2C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B56B2-7642-4E63-B83D-C3655E477D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A15F5-72E3-4E47-9B5B-D72D9BB75E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FD426-3393-4F8D-8514-69D1875550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AE92A-CFF8-421E-80EC-7DEC84A45E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C178D-D75C-447B-84AE-AD04649889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E6F17-58AA-46F0-B4A0-FDE78DB543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163F0-7615-46E2-8A38-B71278B41B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DA528-BD4D-4F44-B0B3-567C3C2FC0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AEF14-19D0-427B-940C-9978D83782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A3DC0-21F4-4A08-B241-E1362929CD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ICOM 5047 – Nayda Santiago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360B294E-D0A0-42BA-8DA1-1FD9798831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17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Oral Communication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dirty="0" err="1" smtClean="0"/>
              <a:t>Nayda</a:t>
            </a:r>
            <a:r>
              <a:rPr lang="en-US" sz="2400" dirty="0" smtClean="0"/>
              <a:t> G. Santiago</a:t>
            </a:r>
          </a:p>
          <a:p>
            <a:pPr eaLnBrk="1" hangingPunct="1"/>
            <a:r>
              <a:rPr lang="en-US" sz="2400" dirty="0" smtClean="0"/>
              <a:t>ICOM 4998: Undergraduate Research</a:t>
            </a:r>
          </a:p>
          <a:p>
            <a:pPr eaLnBrk="1" hangingPunct="1"/>
            <a:r>
              <a:rPr lang="en-US" sz="2400" smtClean="0"/>
              <a:t>Oct 28, </a:t>
            </a:r>
            <a:r>
              <a:rPr lang="en-US" sz="2400" dirty="0" smtClean="0"/>
              <a:t>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Preparation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Careful and intelligent preparation</a:t>
            </a:r>
          </a:p>
          <a:p>
            <a:pPr eaLnBrk="1" hangingPunct="1"/>
            <a:r>
              <a:rPr lang="en-US" smtClean="0"/>
              <a:t>Failures</a:t>
            </a:r>
          </a:p>
          <a:p>
            <a:pPr lvl="1" eaLnBrk="1" hangingPunct="1"/>
            <a:r>
              <a:rPr lang="en-US" smtClean="0"/>
              <a:t>Over-confidence</a:t>
            </a:r>
          </a:p>
          <a:p>
            <a:pPr lvl="1" eaLnBrk="1" hangingPunct="1"/>
            <a:r>
              <a:rPr lang="en-US" smtClean="0"/>
              <a:t>Lack of time</a:t>
            </a:r>
          </a:p>
          <a:p>
            <a:pPr lvl="1" eaLnBrk="1" hangingPunct="1"/>
            <a:r>
              <a:rPr lang="en-US" smtClean="0"/>
              <a:t>Laziness</a:t>
            </a:r>
          </a:p>
          <a:p>
            <a:pPr eaLnBrk="1" hangingPunct="1"/>
            <a:r>
              <a:rPr lang="en-US" smtClean="0"/>
              <a:t>Key</a:t>
            </a:r>
          </a:p>
          <a:p>
            <a:pPr lvl="1" eaLnBrk="1" hangingPunct="1"/>
            <a:r>
              <a:rPr lang="en-US" smtClean="0"/>
              <a:t>Organization</a:t>
            </a:r>
          </a:p>
        </p:txBody>
      </p:sp>
      <p:pic>
        <p:nvPicPr>
          <p:cNvPr id="12292" name="Picture 5" descr="toget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895600"/>
            <a:ext cx="12525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Purpose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Inform</a:t>
            </a:r>
          </a:p>
          <a:p>
            <a:pPr eaLnBrk="1" hangingPunct="1"/>
            <a:r>
              <a:rPr lang="en-US" smtClean="0"/>
              <a:t>Persuade</a:t>
            </a:r>
          </a:p>
          <a:p>
            <a:pPr eaLnBrk="1" hangingPunct="1"/>
            <a:r>
              <a:rPr lang="en-US" smtClean="0"/>
              <a:t>Entertain</a:t>
            </a:r>
          </a:p>
          <a:p>
            <a:pPr eaLnBrk="1" hangingPunct="1"/>
            <a:r>
              <a:rPr lang="en-US" smtClean="0"/>
              <a:t>Meet and get on with your audience</a:t>
            </a:r>
          </a:p>
        </p:txBody>
      </p:sp>
      <p:pic>
        <p:nvPicPr>
          <p:cNvPr id="13316" name="Picture 5" descr="C:\Documents and Settings\Nayda\Local Settings\Temporary Internet Files\Content.IE5\5MQEFOTI\MCj008959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925888"/>
            <a:ext cx="1835150" cy="217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Purpose – To inform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smtClean="0"/>
              <a:t>Provide information</a:t>
            </a:r>
          </a:p>
          <a:p>
            <a:pPr lvl="1" eaLnBrk="1" hangingPunct="1"/>
            <a:r>
              <a:rPr lang="en-US" sz="2200" smtClean="0"/>
              <a:t>Straight facts (data)</a:t>
            </a:r>
          </a:p>
          <a:p>
            <a:pPr lvl="2" eaLnBrk="1" hangingPunct="1"/>
            <a:r>
              <a:rPr lang="en-US" sz="2000" smtClean="0"/>
              <a:t>Difficult to digest</a:t>
            </a:r>
          </a:p>
          <a:p>
            <a:pPr lvl="3" eaLnBrk="1" hangingPunct="1"/>
            <a:r>
              <a:rPr lang="en-US" sz="1800" smtClean="0"/>
              <a:t>Figures, Dates, Names, Events</a:t>
            </a:r>
          </a:p>
          <a:p>
            <a:pPr lvl="2" eaLnBrk="1" hangingPunct="1"/>
            <a:r>
              <a:rPr lang="en-US" sz="2000" smtClean="0"/>
              <a:t>Put data in context, patterns, and pictures</a:t>
            </a:r>
          </a:p>
          <a:p>
            <a:pPr lvl="1" eaLnBrk="1" hangingPunct="1"/>
            <a:r>
              <a:rPr lang="en-US" sz="2200" smtClean="0"/>
              <a:t>Stories</a:t>
            </a:r>
          </a:p>
          <a:p>
            <a:pPr lvl="2" eaLnBrk="1" hangingPunct="1"/>
            <a:r>
              <a:rPr lang="en-US" sz="2000" smtClean="0"/>
              <a:t>Easier to remember</a:t>
            </a:r>
          </a:p>
          <a:p>
            <a:pPr lvl="3" eaLnBrk="1" hangingPunct="1"/>
            <a:r>
              <a:rPr lang="en-US" sz="1800" smtClean="0"/>
              <a:t>Pattern, beginning, middle, and end</a:t>
            </a:r>
          </a:p>
          <a:p>
            <a:pPr lvl="1" eaLnBrk="1" hangingPunct="1"/>
            <a:r>
              <a:rPr lang="en-US" sz="2200" smtClean="0"/>
              <a:t>Descriptions and explanations</a:t>
            </a:r>
          </a:p>
          <a:p>
            <a:pPr lvl="2" eaLnBrk="1" hangingPunct="1"/>
            <a:r>
              <a:rPr lang="en-US" sz="2000" smtClean="0"/>
              <a:t>Functioning of organization, machine, institution</a:t>
            </a:r>
          </a:p>
          <a:p>
            <a:pPr lvl="2" eaLnBrk="1" hangingPunct="1"/>
            <a:r>
              <a:rPr lang="en-US" sz="2000" smtClean="0"/>
              <a:t>Visualize what is being described</a:t>
            </a:r>
          </a:p>
          <a:p>
            <a:pPr lvl="3" eaLnBrk="1" hangingPunct="1"/>
            <a:r>
              <a:rPr lang="en-US" sz="1800" smtClean="0"/>
              <a:t>Images, analogies</a:t>
            </a:r>
          </a:p>
        </p:txBody>
      </p:sp>
      <p:pic>
        <p:nvPicPr>
          <p:cNvPr id="14340" name="Picture 5" descr="C:\Documents and Settings\Nayda\Local Settings\Temporary Internet Files\Content.IE5\IPRW6IK4\MCj033426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1113" y="1295400"/>
            <a:ext cx="224948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Purpose – To persuade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Persuade audience of something</a:t>
            </a:r>
          </a:p>
          <a:p>
            <a:pPr lvl="1" eaLnBrk="1" hangingPunct="1"/>
            <a:r>
              <a:rPr lang="en-US" smtClean="0"/>
              <a:t>Buy my product</a:t>
            </a:r>
          </a:p>
          <a:p>
            <a:pPr lvl="1" eaLnBrk="1" hangingPunct="1"/>
            <a:r>
              <a:rPr lang="en-US" smtClean="0"/>
              <a:t>A different way of doing things</a:t>
            </a:r>
          </a:p>
          <a:p>
            <a:pPr lvl="1" eaLnBrk="1" hangingPunct="1"/>
            <a:r>
              <a:rPr lang="en-US" smtClean="0"/>
              <a:t>Agree to a course of action</a:t>
            </a:r>
          </a:p>
          <a:p>
            <a:pPr eaLnBrk="1" hangingPunct="1"/>
            <a:r>
              <a:rPr lang="en-US" smtClean="0"/>
              <a:t>College lecture</a:t>
            </a:r>
          </a:p>
          <a:p>
            <a:pPr lvl="1" eaLnBrk="1" hangingPunct="1"/>
            <a:r>
              <a:rPr lang="en-US" smtClean="0"/>
              <a:t>Students</a:t>
            </a:r>
          </a:p>
          <a:p>
            <a:pPr lvl="2" eaLnBrk="1" hangingPunct="1"/>
            <a:r>
              <a:rPr lang="en-US" smtClean="0"/>
              <a:t>Take the subject seriously</a:t>
            </a:r>
          </a:p>
          <a:p>
            <a:pPr lvl="2" eaLnBrk="1" hangingPunct="1"/>
            <a:r>
              <a:rPr lang="en-US" smtClean="0"/>
              <a:t>Open their minds to a new way of thinking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7162800" y="1905000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365" name="Picture 6" descr="C:\Documents and Settings\Nayda\Local Settings\Temporary Internet Files\Content.IE5\5MQEFOTI\MCj036566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2438400"/>
            <a:ext cx="21812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Purpose – To entertain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Entertain the audience</a:t>
            </a:r>
          </a:p>
          <a:p>
            <a:pPr eaLnBrk="1" hangingPunct="1"/>
            <a:r>
              <a:rPr lang="en-US" smtClean="0"/>
              <a:t>Usually a secondary purpose such as convince or persuade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Purpose – To meet and get on with the audience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Keep in mind</a:t>
            </a:r>
          </a:p>
          <a:p>
            <a:pPr lvl="1" eaLnBrk="1" hangingPunct="1"/>
            <a:r>
              <a:rPr lang="en-US" smtClean="0"/>
              <a:t>Continuing relationship with the audience</a:t>
            </a:r>
          </a:p>
          <a:p>
            <a:pPr lvl="1" eaLnBrk="1" hangingPunct="1"/>
            <a:r>
              <a:rPr lang="en-US" smtClean="0"/>
              <a:t>Will be meeting them regularly</a:t>
            </a:r>
          </a:p>
          <a:p>
            <a:pPr eaLnBrk="1" hangingPunct="1"/>
            <a:r>
              <a:rPr lang="en-US" smtClean="0"/>
              <a:t>Manager</a:t>
            </a:r>
          </a:p>
          <a:p>
            <a:pPr lvl="1" eaLnBrk="1" hangingPunct="1"/>
            <a:r>
              <a:rPr lang="en-US" smtClean="0"/>
              <a:t>People he/she will be working with</a:t>
            </a:r>
          </a:p>
          <a:p>
            <a:pPr eaLnBrk="1" hangingPunct="1"/>
            <a:r>
              <a:rPr lang="en-US" smtClean="0"/>
              <a:t>Professor</a:t>
            </a:r>
          </a:p>
          <a:p>
            <a:pPr lvl="1" eaLnBrk="1" hangingPunct="1"/>
            <a:r>
              <a:rPr lang="en-US" smtClean="0"/>
              <a:t>Students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Audience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are they now?</a:t>
            </a:r>
          </a:p>
          <a:p>
            <a:pPr lvl="1" eaLnBrk="1" hangingPunct="1"/>
            <a:r>
              <a:rPr lang="en-US" smtClean="0"/>
              <a:t>Theoretical knowledge</a:t>
            </a:r>
          </a:p>
          <a:p>
            <a:pPr lvl="1" eaLnBrk="1" hangingPunct="1"/>
            <a:r>
              <a:rPr lang="en-US" smtClean="0"/>
              <a:t>Practical knowledge</a:t>
            </a:r>
          </a:p>
          <a:p>
            <a:pPr lvl="1" eaLnBrk="1" hangingPunct="1"/>
            <a:r>
              <a:rPr lang="en-US" smtClean="0"/>
              <a:t>Intelligence</a:t>
            </a:r>
          </a:p>
          <a:p>
            <a:pPr lvl="1" eaLnBrk="1" hangingPunct="1"/>
            <a:r>
              <a:rPr lang="en-US" smtClean="0"/>
              <a:t>Level of education</a:t>
            </a:r>
          </a:p>
          <a:p>
            <a:pPr lvl="1" eaLnBrk="1" hangingPunct="1"/>
            <a:r>
              <a:rPr lang="en-US" smtClean="0"/>
              <a:t>Terminology they can handle</a:t>
            </a:r>
          </a:p>
          <a:p>
            <a:pPr lvl="1" eaLnBrk="1" hangingPunct="1"/>
            <a:r>
              <a:rPr lang="en-US" smtClean="0"/>
              <a:t>How quick can they pick up ideas</a:t>
            </a:r>
          </a:p>
          <a:p>
            <a:pPr lvl="1" eaLnBrk="1" hangingPunct="1"/>
            <a:r>
              <a:rPr lang="en-US" smtClean="0"/>
              <a:t>Concentration span</a:t>
            </a:r>
          </a:p>
        </p:txBody>
      </p:sp>
      <p:pic>
        <p:nvPicPr>
          <p:cNvPr id="18436" name="Picture 6" descr="C:\Documents and Settings\Nayda\Local Settings\Temporary Internet Files\Content.IE5\4RANPR1M\MCj028993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295400"/>
            <a:ext cx="2900363" cy="198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9" descr="C:\Documents and Settings\Nayda\Local Settings\Temporary Internet Files\Content.IE5\ES7TW994\MCj0233034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3733800"/>
            <a:ext cx="2255838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Audience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Expectations</a:t>
            </a:r>
          </a:p>
          <a:p>
            <a:pPr lvl="1" eaLnBrk="1" hangingPunct="1"/>
            <a:r>
              <a:rPr lang="en-US" smtClean="0"/>
              <a:t>Audience came for a reason</a:t>
            </a:r>
          </a:p>
          <a:p>
            <a:pPr lvl="1" eaLnBrk="1" hangingPunct="1"/>
            <a:r>
              <a:rPr lang="en-US" smtClean="0"/>
              <a:t>Students</a:t>
            </a:r>
          </a:p>
          <a:p>
            <a:pPr lvl="2" eaLnBrk="1" hangingPunct="1"/>
            <a:r>
              <a:rPr lang="en-US" smtClean="0"/>
              <a:t>Pass a course - compulsory</a:t>
            </a:r>
          </a:p>
          <a:p>
            <a:pPr lvl="2" eaLnBrk="1" hangingPunct="1"/>
            <a:r>
              <a:rPr lang="en-US" smtClean="0"/>
              <a:t>8:35am</a:t>
            </a:r>
          </a:p>
          <a:p>
            <a:pPr lvl="2" eaLnBrk="1" hangingPunct="1"/>
            <a:r>
              <a:rPr lang="en-US" smtClean="0"/>
              <a:t>Not enough sleep</a:t>
            </a:r>
          </a:p>
          <a:p>
            <a:pPr lvl="2" eaLnBrk="1" hangingPunct="1"/>
            <a:r>
              <a:rPr lang="en-US" smtClean="0"/>
              <a:t>Lack of enthusiasm</a:t>
            </a:r>
          </a:p>
          <a:p>
            <a:pPr lvl="2" eaLnBrk="1" hangingPunct="1"/>
            <a:r>
              <a:rPr lang="en-US" smtClean="0"/>
              <a:t>MAKE IT INTERESTING!!!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Audience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Practical needs</a:t>
            </a:r>
          </a:p>
          <a:p>
            <a:pPr lvl="1" eaLnBrk="1" hangingPunct="1"/>
            <a:r>
              <a:rPr lang="en-US" smtClean="0"/>
              <a:t>Where is the screen, projector, board?</a:t>
            </a:r>
          </a:p>
          <a:p>
            <a:pPr lvl="1" eaLnBrk="1" hangingPunct="1"/>
            <a:r>
              <a:rPr lang="en-US" smtClean="0"/>
              <a:t>How is the seating arranged?</a:t>
            </a:r>
          </a:p>
          <a:p>
            <a:pPr lvl="2" eaLnBrk="1" hangingPunct="1"/>
            <a:r>
              <a:rPr lang="en-US" smtClean="0"/>
              <a:t>Can everybody see?</a:t>
            </a:r>
          </a:p>
          <a:p>
            <a:pPr lvl="2" eaLnBrk="1" hangingPunct="1"/>
            <a:r>
              <a:rPr lang="en-US" smtClean="0"/>
              <a:t>Can everybody hear?</a:t>
            </a:r>
          </a:p>
          <a:p>
            <a:pPr lvl="2" eaLnBrk="1" hangingPunct="1"/>
            <a:r>
              <a:rPr lang="en-US" smtClean="0"/>
              <a:t>Where will you place yourself? Move around?</a:t>
            </a:r>
          </a:p>
          <a:p>
            <a:pPr lvl="2" eaLnBrk="1" hangingPunct="1"/>
            <a:r>
              <a:rPr lang="en-US" smtClean="0"/>
              <a:t>Lighting?</a:t>
            </a:r>
          </a:p>
          <a:p>
            <a:pPr lvl="2" eaLnBrk="1" hangingPunct="1"/>
            <a:r>
              <a:rPr lang="en-US" smtClean="0"/>
              <a:t>Microphone?</a:t>
            </a:r>
          </a:p>
        </p:txBody>
      </p:sp>
      <p:pic>
        <p:nvPicPr>
          <p:cNvPr id="20484" name="Picture 9" descr="C:\Documents and Settings\Nayda\Local Settings\Temporary Internet Files\Content.IE5\IPRW6IK4\MPj0439239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419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0" descr="C:\Documents and Settings\Nayda\Local Settings\Temporary Internet Files\Content.IE5\4RANPR1M\MPj0439257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4572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Audience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Intellectual needs</a:t>
            </a:r>
          </a:p>
          <a:p>
            <a:pPr lvl="1" eaLnBrk="1" hangingPunct="1"/>
            <a:r>
              <a:rPr lang="en-US" smtClean="0"/>
              <a:t>Order in which the material is presented</a:t>
            </a:r>
          </a:p>
          <a:p>
            <a:pPr lvl="1" eaLnBrk="1" hangingPunct="1"/>
            <a:r>
              <a:rPr lang="en-US" smtClean="0"/>
              <a:t>Communication aids</a:t>
            </a:r>
          </a:p>
          <a:p>
            <a:pPr lvl="2" eaLnBrk="1" hangingPunct="1"/>
            <a:r>
              <a:rPr lang="en-US" smtClean="0"/>
              <a:t>Visual aids</a:t>
            </a:r>
          </a:p>
          <a:p>
            <a:pPr lvl="2" eaLnBrk="1" hangingPunct="1"/>
            <a:r>
              <a:rPr lang="en-US" smtClean="0"/>
              <a:t>Audio</a:t>
            </a:r>
          </a:p>
          <a:p>
            <a:pPr lvl="2" eaLnBrk="1" hangingPunct="1"/>
            <a:r>
              <a:rPr lang="en-US" smtClean="0"/>
              <a:t>Verbal aids </a:t>
            </a:r>
          </a:p>
          <a:p>
            <a:pPr lvl="3" eaLnBrk="1" hangingPunct="1"/>
            <a:r>
              <a:rPr lang="en-US" smtClean="0"/>
              <a:t>Stories, anecdotes, images, analogies, mnemonics</a:t>
            </a:r>
          </a:p>
          <a:p>
            <a:pPr lvl="2" eaLnBrk="1" hangingPunct="1"/>
            <a:r>
              <a:rPr lang="en-US" smtClean="0"/>
              <a:t>Handouts</a:t>
            </a:r>
          </a:p>
          <a:p>
            <a:pPr lvl="1" eaLnBrk="1" hangingPunct="1"/>
            <a:r>
              <a:rPr lang="en-US" smtClean="0"/>
              <a:t>Rhythm and variety to keep the audience interested and alert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  <a:p>
            <a:pPr eaLnBrk="1" hangingPunct="1"/>
            <a:r>
              <a:rPr lang="en-US" smtClean="0"/>
              <a:t>Elements of communication</a:t>
            </a:r>
          </a:p>
          <a:p>
            <a:pPr eaLnBrk="1" hangingPunct="1"/>
            <a:r>
              <a:rPr lang="en-US" smtClean="0"/>
              <a:t>Purpose</a:t>
            </a:r>
          </a:p>
          <a:p>
            <a:pPr eaLnBrk="1" hangingPunct="1"/>
            <a:r>
              <a:rPr lang="en-US" smtClean="0"/>
              <a:t>Audience</a:t>
            </a:r>
          </a:p>
          <a:p>
            <a:pPr eaLnBrk="1" hangingPunct="1"/>
            <a:r>
              <a:rPr lang="en-US" smtClean="0"/>
              <a:t>Structure</a:t>
            </a:r>
          </a:p>
          <a:p>
            <a:pPr eaLnBrk="1" hangingPunct="1"/>
            <a:r>
              <a:rPr lang="en-US" smtClean="0"/>
              <a:t>Communication Aids</a:t>
            </a:r>
          </a:p>
          <a:p>
            <a:pPr eaLnBrk="1" hangingPunct="1"/>
            <a:r>
              <a:rPr lang="en-US" smtClean="0"/>
              <a:t>Delivery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Audience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Personal needs</a:t>
            </a:r>
          </a:p>
          <a:p>
            <a:pPr lvl="1" eaLnBrk="1" hangingPunct="1"/>
            <a:r>
              <a:rPr lang="en-US" smtClean="0"/>
              <a:t>Too long</a:t>
            </a:r>
          </a:p>
          <a:p>
            <a:pPr lvl="1" eaLnBrk="1" hangingPunct="1"/>
            <a:r>
              <a:rPr lang="en-US" smtClean="0"/>
              <a:t>Exhausting</a:t>
            </a:r>
          </a:p>
          <a:p>
            <a:pPr lvl="1" eaLnBrk="1" hangingPunct="1"/>
            <a:r>
              <a:rPr lang="en-US" smtClean="0"/>
              <a:t>Break?</a:t>
            </a:r>
          </a:p>
          <a:p>
            <a:pPr lvl="2" eaLnBrk="1" hangingPunct="1"/>
            <a:r>
              <a:rPr lang="en-US" smtClean="0"/>
              <a:t>Coffee</a:t>
            </a:r>
          </a:p>
          <a:p>
            <a:pPr lvl="2" eaLnBrk="1" hangingPunct="1"/>
            <a:r>
              <a:rPr lang="en-US" smtClean="0"/>
              <a:t>Stretch legs</a:t>
            </a:r>
          </a:p>
          <a:p>
            <a:pPr lvl="2" eaLnBrk="1" hangingPunct="1"/>
            <a:r>
              <a:rPr lang="en-US" smtClean="0"/>
              <a:t>Chat</a:t>
            </a:r>
          </a:p>
        </p:txBody>
      </p:sp>
      <p:pic>
        <p:nvPicPr>
          <p:cNvPr id="22532" name="Picture 5" descr="cupCoff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724400"/>
            <a:ext cx="11239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C:\Documents and Settings\Nayda\My Documents\My Pictures\Yr2007\ICOM4998Fall07\DSC00122.JPG"/>
          <p:cNvPicPr>
            <a:picLocks noChangeAspect="1" noChangeArrowheads="1"/>
          </p:cNvPicPr>
          <p:nvPr/>
        </p:nvPicPr>
        <p:blipFill>
          <a:blip r:embed="rId4" cstate="print"/>
          <a:srcRect l="6876" t="10001" r="12500"/>
          <a:stretch>
            <a:fillRect/>
          </a:stretch>
        </p:blipFill>
        <p:spPr bwMode="auto">
          <a:xfrm>
            <a:off x="4953000" y="1779588"/>
            <a:ext cx="3446463" cy="288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 a structure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Content</a:t>
            </a:r>
          </a:p>
          <a:p>
            <a:pPr lvl="1" eaLnBrk="1" hangingPunct="1"/>
            <a:r>
              <a:rPr lang="en-US" smtClean="0"/>
              <a:t>What you want to include?</a:t>
            </a:r>
          </a:p>
          <a:p>
            <a:pPr lvl="1" eaLnBrk="1" hangingPunct="1"/>
            <a:r>
              <a:rPr lang="en-US" smtClean="0"/>
              <a:t>How much time you have?</a:t>
            </a:r>
          </a:p>
          <a:p>
            <a:pPr lvl="1" eaLnBrk="1" hangingPunct="1"/>
            <a:r>
              <a:rPr lang="en-US" smtClean="0"/>
              <a:t>How much your audience can tackle?</a:t>
            </a:r>
          </a:p>
          <a:p>
            <a:pPr eaLnBrk="1" hangingPunct="1"/>
            <a:r>
              <a:rPr lang="en-US" smtClean="0"/>
              <a:t>Priorities</a:t>
            </a:r>
          </a:p>
          <a:p>
            <a:pPr lvl="1" eaLnBrk="1" hangingPunct="1"/>
            <a:r>
              <a:rPr lang="en-US" smtClean="0"/>
              <a:t>Presentation soon will be forgotten</a:t>
            </a:r>
          </a:p>
          <a:p>
            <a:pPr lvl="1" eaLnBrk="1" hangingPunct="1"/>
            <a:r>
              <a:rPr lang="en-US" smtClean="0"/>
              <a:t>Select small number of key points</a:t>
            </a:r>
          </a:p>
        </p:txBody>
      </p:sp>
      <p:pic>
        <p:nvPicPr>
          <p:cNvPr id="23556" name="Picture 5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8725" y="1143000"/>
            <a:ext cx="16922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 a structure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Ordering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Logic of the subject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Logic of learning and understanding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Need for variety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Arrangement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Introduction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Body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Conclusion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524000" y="3124200"/>
            <a:ext cx="990600" cy="609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Known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276600" y="3124200"/>
            <a:ext cx="1143000" cy="609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Unknown</a:t>
            </a:r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2514600" y="3429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410200" y="3124200"/>
            <a:ext cx="990600" cy="609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Easy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7162800" y="3124200"/>
            <a:ext cx="1143000" cy="609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Difficult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6400800" y="3429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Communication Aids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smtClean="0"/>
              <a:t>Whiteboard</a:t>
            </a:r>
          </a:p>
          <a:p>
            <a:pPr lvl="1" eaLnBrk="1" hangingPunct="1"/>
            <a:r>
              <a:rPr lang="en-US" sz="2200" smtClean="0"/>
              <a:t>Pros: Brainstorming, Linking ideas, Summarizing</a:t>
            </a:r>
          </a:p>
          <a:p>
            <a:pPr lvl="1" eaLnBrk="1" hangingPunct="1"/>
            <a:r>
              <a:rPr lang="en-US" sz="2200" smtClean="0"/>
              <a:t>Cons: Sloppy handwriting, Erase, Fixed to the wall, Complex diagram?</a:t>
            </a:r>
          </a:p>
          <a:p>
            <a:pPr eaLnBrk="1" hangingPunct="1"/>
            <a:r>
              <a:rPr lang="en-US" sz="2600" smtClean="0"/>
              <a:t>Flipchart</a:t>
            </a:r>
          </a:p>
          <a:p>
            <a:pPr lvl="1" eaLnBrk="1" hangingPunct="1"/>
            <a:r>
              <a:rPr lang="en-US" sz="2200" smtClean="0"/>
              <a:t>Pros: No erasing, material prepared in advance</a:t>
            </a:r>
          </a:p>
          <a:p>
            <a:pPr lvl="1" eaLnBrk="1" hangingPunct="1"/>
            <a:r>
              <a:rPr lang="en-US" sz="2200" smtClean="0"/>
              <a:t>Cons: Cannot be used in large space</a:t>
            </a:r>
          </a:p>
          <a:p>
            <a:pPr eaLnBrk="1" hangingPunct="1"/>
            <a:r>
              <a:rPr lang="en-US" sz="2600" smtClean="0"/>
              <a:t>Overhead projector</a:t>
            </a:r>
          </a:p>
          <a:p>
            <a:pPr lvl="1" eaLnBrk="1" hangingPunct="1"/>
            <a:r>
              <a:rPr lang="en-US" sz="2200" smtClean="0"/>
              <a:t>Pros: Everybody sees, Well prepared material, Overlaying complex diagrams built step by step</a:t>
            </a:r>
          </a:p>
          <a:p>
            <a:pPr lvl="1" eaLnBrk="1" hangingPunct="1"/>
            <a:r>
              <a:rPr lang="en-US" sz="2200" smtClean="0"/>
              <a:t>Cons: Alignment, Focus, Small letters, Colors (contrast)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Delivery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smtClean="0"/>
              <a:t>Nervous?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What about reading prepared text?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Not engaging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Prompt cards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Talk to your audience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Speak to them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Look at them – eye contact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Move around (evenly)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Interruptions and questions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Things have to be read (enough time for reading slides)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Pose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Hands, clothes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Voice</a:t>
            </a:r>
          </a:p>
        </p:txBody>
      </p:sp>
      <p:pic>
        <p:nvPicPr>
          <p:cNvPr id="26628" name="Picture 5" descr="hands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590800"/>
            <a:ext cx="143827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6" descr="hands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1676400"/>
            <a:ext cx="143827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7" descr="handsid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3276600"/>
            <a:ext cx="143827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References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Houp, Kenneth W. and Thomas E. Pearsall, Reporting Technical Information, 6</a:t>
            </a:r>
            <a:r>
              <a:rPr lang="en-US" baseline="30000" smtClean="0"/>
              <a:t>th</a:t>
            </a:r>
            <a:r>
              <a:rPr lang="en-US" smtClean="0"/>
              <a:t> edition. Macmillan Publishing Company, New York, 1988.</a:t>
            </a:r>
          </a:p>
          <a:p>
            <a:pPr eaLnBrk="1" hangingPunct="1"/>
            <a:r>
              <a:rPr lang="en-US" smtClean="0"/>
              <a:t>Seely, John, Oxford Guide to Effective Writing and Speaking, Oxford University Press, 2005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Questions?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3429000" y="2438400"/>
            <a:ext cx="25019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600" b="1">
                <a:latin typeface="ZapfChancery" pitchFamily="18" charset="0"/>
              </a:rPr>
              <a:t>?????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2438400" y="5260975"/>
            <a:ext cx="453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Nayda.Santiago@ece.uprm.edu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have given you a clapper</a:t>
            </a:r>
          </a:p>
          <a:p>
            <a:r>
              <a:rPr lang="en-US" smtClean="0"/>
              <a:t>Each student should give a 3 min presentation on the following topic:</a:t>
            </a:r>
          </a:p>
          <a:p>
            <a:pPr lvl="1"/>
            <a:r>
              <a:rPr lang="en-US" smtClean="0"/>
              <a:t>Why is my town the best town in Puerto Rico?</a:t>
            </a:r>
          </a:p>
          <a:p>
            <a:r>
              <a:rPr lang="en-US" smtClean="0"/>
              <a:t>When the student is presenting, clap if he or she has done something wrong in the presentation</a:t>
            </a:r>
          </a:p>
          <a:p>
            <a:pPr lvl="1"/>
            <a:r>
              <a:rPr lang="en-US" smtClean="0"/>
              <a:t>Examples: stage fright, moving too much,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Communication</a:t>
            </a:r>
          </a:p>
        </p:txBody>
      </p:sp>
      <p:pic>
        <p:nvPicPr>
          <p:cNvPr id="6147" name="Picture 6" descr="j03012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1000" y="2667000"/>
            <a:ext cx="1830388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Line 8"/>
          <p:cNvSpPr>
            <a:spLocks noChangeShapeType="1"/>
          </p:cNvSpPr>
          <p:nvPr/>
        </p:nvSpPr>
        <p:spPr bwMode="auto">
          <a:xfrm flipV="1">
            <a:off x="2286000" y="35814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2895600" y="2514600"/>
            <a:ext cx="228600" cy="213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4000500" y="2514600"/>
            <a:ext cx="228600" cy="213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5105400" y="2514600"/>
            <a:ext cx="228600" cy="213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16"/>
          <p:cNvSpPr txBox="1">
            <a:spLocks noChangeArrowheads="1"/>
          </p:cNvSpPr>
          <p:nvPr/>
        </p:nvSpPr>
        <p:spPr bwMode="auto">
          <a:xfrm>
            <a:off x="2438400" y="48006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Situation</a:t>
            </a:r>
          </a:p>
        </p:txBody>
      </p:sp>
      <p:sp>
        <p:nvSpPr>
          <p:cNvPr id="6153" name="Text Box 17"/>
          <p:cNvSpPr txBox="1">
            <a:spLocks noChangeArrowheads="1"/>
          </p:cNvSpPr>
          <p:nvPr/>
        </p:nvSpPr>
        <p:spPr bwMode="auto">
          <a:xfrm>
            <a:off x="3663950" y="4800600"/>
            <a:ext cx="90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Format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4667250" y="4800600"/>
            <a:ext cx="120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Language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6788150" y="4357688"/>
            <a:ext cx="1136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Audience</a:t>
            </a:r>
          </a:p>
        </p:txBody>
      </p:sp>
      <p:pic>
        <p:nvPicPr>
          <p:cNvPr id="6156" name="Picture 15" descr="C:\Documents and Settings\Nayda\My Documents\My Pictures\Yr2007\WorkJan07\WorkJan07 0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26670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Situation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Particular situation within we are communicating.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What?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What is my subject?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Who?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To whom do I wish to communicate it?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Why?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What is my purpose in communicating it?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When and where?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Are there features about the place and time which affect how I should speak?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How?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What type of communication? Am I aiming at narration? Description? Exposition? Argument?</a:t>
            </a:r>
          </a:p>
        </p:txBody>
      </p:sp>
      <p:pic>
        <p:nvPicPr>
          <p:cNvPr id="7172" name="Picture 5" descr="C:\Documents and Settings\Nayda\My Documents\My Pictures\Yr2007\CapstoneSpr07\CapstonePropslSpring07\CapstonePropslSpring07 0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8600" y="2362200"/>
            <a:ext cx="1985963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Format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Letter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Email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Application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Presentation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Report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Essay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Paper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Dissertation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Format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Letter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Email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Application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Presentation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Report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Essay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Paper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Dissertation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DDDDDD"/>
                </a:solidFill>
              </a:rPr>
              <a:t>Etc.</a:t>
            </a:r>
          </a:p>
        </p:txBody>
      </p:sp>
      <p:pic>
        <p:nvPicPr>
          <p:cNvPr id="9220" name="Picture 5" descr="C:\Documents and Settings\Nayda\My Documents\My Pictures\Yr2007\IAPSpr07\IAPSpr07 0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828800"/>
            <a:ext cx="3865563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English</a:t>
            </a:r>
          </a:p>
          <a:p>
            <a:pPr eaLnBrk="1" hangingPunct="1"/>
            <a:r>
              <a:rPr lang="en-US" smtClean="0"/>
              <a:t>Grammar</a:t>
            </a:r>
          </a:p>
          <a:p>
            <a:pPr eaLnBrk="1" hangingPunct="1"/>
            <a:r>
              <a:rPr lang="en-US" smtClean="0"/>
              <a:t>Vocabulary</a:t>
            </a:r>
          </a:p>
          <a:p>
            <a:pPr eaLnBrk="1" hangingPunct="1"/>
            <a:r>
              <a:rPr lang="en-US" smtClean="0"/>
              <a:t>Spelling</a:t>
            </a:r>
          </a:p>
          <a:p>
            <a:pPr eaLnBrk="1" hangingPunct="1"/>
            <a:r>
              <a:rPr lang="en-US" smtClean="0"/>
              <a:t>Punctuation</a:t>
            </a:r>
          </a:p>
          <a:p>
            <a:pPr eaLnBrk="1" hangingPunct="1"/>
            <a:r>
              <a:rPr lang="en-US" smtClean="0"/>
              <a:t>Speech</a:t>
            </a:r>
          </a:p>
        </p:txBody>
      </p:sp>
      <p:pic>
        <p:nvPicPr>
          <p:cNvPr id="10244" name="Picture 4" descr="LanguageGramm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828800"/>
            <a:ext cx="2286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Spoken presentations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Company sales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Training session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College lecture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Inform progress, report results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Features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One or more speakers presenting information and ideas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Clearly defined purpose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 audience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  <p:pic>
        <p:nvPicPr>
          <p:cNvPr id="11268" name="Picture 4" descr="p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905000"/>
            <a:ext cx="19050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360</TotalTime>
  <Words>792</Words>
  <Application>Microsoft Office PowerPoint</Application>
  <PresentationFormat>On-screen Show (4:3)</PresentationFormat>
  <Paragraphs>242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Garamond</vt:lpstr>
      <vt:lpstr>Wingdings</vt:lpstr>
      <vt:lpstr>ZapfChancery</vt:lpstr>
      <vt:lpstr>Times New Roman</vt:lpstr>
      <vt:lpstr>Edge</vt:lpstr>
      <vt:lpstr>Oral Communication</vt:lpstr>
      <vt:lpstr>Outline</vt:lpstr>
      <vt:lpstr>Exercise</vt:lpstr>
      <vt:lpstr>Communication</vt:lpstr>
      <vt:lpstr>Situation</vt:lpstr>
      <vt:lpstr>Format</vt:lpstr>
      <vt:lpstr>Format</vt:lpstr>
      <vt:lpstr>Language</vt:lpstr>
      <vt:lpstr>Spoken presentations</vt:lpstr>
      <vt:lpstr>Preparation</vt:lpstr>
      <vt:lpstr>Purpose</vt:lpstr>
      <vt:lpstr>Purpose – To inform</vt:lpstr>
      <vt:lpstr>Purpose – To persuade</vt:lpstr>
      <vt:lpstr>Purpose – To entertain</vt:lpstr>
      <vt:lpstr>Purpose – To meet and get on with the audience</vt:lpstr>
      <vt:lpstr>Audience</vt:lpstr>
      <vt:lpstr>Audience</vt:lpstr>
      <vt:lpstr>Audience</vt:lpstr>
      <vt:lpstr>Audience</vt:lpstr>
      <vt:lpstr>Audience</vt:lpstr>
      <vt:lpstr>Build a structure</vt:lpstr>
      <vt:lpstr>Build a structure</vt:lpstr>
      <vt:lpstr>Communication Aids</vt:lpstr>
      <vt:lpstr>Delivery</vt:lpstr>
      <vt:lpstr>References</vt:lpstr>
      <vt:lpstr>Questions?</vt:lpstr>
    </vt:vector>
  </TitlesOfParts>
  <Company>UPRM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Communication</dc:title>
  <dc:creator> </dc:creator>
  <cp:lastModifiedBy>uprm</cp:lastModifiedBy>
  <cp:revision>35</cp:revision>
  <dcterms:created xsi:type="dcterms:W3CDTF">2006-03-06T03:15:27Z</dcterms:created>
  <dcterms:modified xsi:type="dcterms:W3CDTF">2009-10-29T04:53:23Z</dcterms:modified>
</cp:coreProperties>
</file>