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9"/>
  </p:notesMasterIdLst>
  <p:sldIdLst>
    <p:sldId id="256" r:id="rId2"/>
    <p:sldId id="257" r:id="rId3"/>
    <p:sldId id="269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D70D372-C9B9-42C3-9754-3539ED94A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382F5-6BB8-4C04-A9C6-410789E0160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568A5C-42AB-475B-9A2A-7F38C0EAF5A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F3C6B-E267-4E84-840A-B2742600264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F46160-A3A1-440F-9331-91D830CE21E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AB2C58-61B9-4C0D-92AA-E0FA0829C90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5243F-DF66-4EF0-B1D2-F101DFE1DCC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D6F340-BC0C-4157-9774-62E8C614F9D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384659-DBBB-4DB6-B846-A7C7E256C38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66F8B9-F626-4B79-A8DB-74E0B99B995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E8E416-0666-492D-8BA2-7127C464BDA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FB527-6E28-40D3-84D2-A40EE0470DB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8CD32B-08F2-4BC6-8634-ECA8A56CE48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E70704-B987-4840-82E0-CF105EF34B4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0C7163-C27D-4D40-BEE3-4889E435619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299DB-B039-49B9-92B7-4F8C9CDB193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3695AF-4C30-4379-9BE1-D09F3AAB650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79748E-33D8-48A5-974E-461596BD89C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D916F-BFAC-4BB4-BA79-95EEDB851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F0D67-C854-43C2-BC56-F7B0484A9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1AAFA-7458-443B-A9EA-C851BA834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6422-776B-4D44-BD22-0E0F1E7E0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ACC82-B2B0-4ECF-A58C-42D7338C8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A215-0A47-47DE-B6E0-8C7FDE73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DB14F-E811-49DE-9444-421CE407B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02DDC-9AB6-4E8D-ABB9-F9DC2CFAB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0343-E8B6-4E9F-AA53-2BB54627D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254B5-B5C6-4582-A1D2-25588832C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F36AE-0A98-4B15-B943-B86AEE7D4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BD7987B-54E6-4233-997C-EB496CE07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0" r:id="rId2"/>
    <p:sldLayoutId id="2147483769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70" r:id="rId9"/>
    <p:sldLayoutId id="2147483766" r:id="rId10"/>
    <p:sldLayoutId id="21474837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Research Posters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dirty="0" err="1" smtClean="0"/>
              <a:t>Nayda</a:t>
            </a:r>
            <a:r>
              <a:rPr lang="en-US" dirty="0" smtClean="0"/>
              <a:t> G. Santiago</a:t>
            </a:r>
          </a:p>
          <a:p>
            <a:pPr marR="0"/>
            <a:r>
              <a:rPr lang="en-US" dirty="0" smtClean="0"/>
              <a:t>Oct 28, </a:t>
            </a:r>
            <a:r>
              <a:rPr lang="en-US" dirty="0" smtClean="0"/>
              <a:t>2009</a:t>
            </a:r>
          </a:p>
          <a:p>
            <a:pPr marR="0"/>
            <a:r>
              <a:rPr lang="en-US" dirty="0" smtClean="0"/>
              <a:t>ICOM/INEL 4998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 right software can simplify your poster preparation process tremendously.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Power Point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Corell Draw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Quark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PageMaker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FrameMaker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Latex</a:t>
            </a:r>
          </a:p>
          <a:p>
            <a:pPr>
              <a:lnSpc>
                <a:spcPct val="90000"/>
              </a:lnSpc>
            </a:pPr>
            <a:r>
              <a:rPr lang="en-US" smtClean="0"/>
              <a:t>Print each panel as one large sheet on a large-format plotter.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Presenting Text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Create a design that can be read quickly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Places visual emphasis on the most important parts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Easy-to-read fonts</a:t>
            </a:r>
          </a:p>
          <a:p>
            <a:pPr>
              <a:lnSpc>
                <a:spcPct val="80000"/>
              </a:lnSpc>
            </a:pPr>
            <a:r>
              <a:rPr lang="en-US" smtClean="0"/>
              <a:t>Text set in a large font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16 pt minimum, 30 to 60 pt preferred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Select a larger, bold font for headings (possibly in multiple sizes if you have more than one level of headings)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Select a smaller font for details and footnotes that are not essential to understanding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Presenting Text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smtClean="0"/>
              <a:t>Your text should be presented in such a way that someone who does not want to spend a lot of time reading your poster can get a quick overview. 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Whenever possible, present text as bulleted or numbered lists.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Use a bold font or an alternate color to emphasize the most important bits of text. 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Place details in a smaller font below the main points or in separate boxes off to the side. </a:t>
            </a:r>
          </a:p>
          <a:p>
            <a:pPr>
              <a:lnSpc>
                <a:spcPct val="90000"/>
              </a:lnSpc>
            </a:pPr>
            <a:r>
              <a:rPr lang="en-US" sz="2100" smtClean="0"/>
              <a:t>Don't forget to spell check and proof read your text!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Presenting Graphics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A picture's worth a thousand words.</a:t>
            </a:r>
          </a:p>
          <a:p>
            <a:pPr>
              <a:lnSpc>
                <a:spcPct val="90000"/>
              </a:lnSpc>
            </a:pPr>
            <a:r>
              <a:rPr lang="en-US" smtClean="0"/>
              <a:t>Graphics can be excellent tools for explaining procedures, describing equipment, or summarizing results. </a:t>
            </a:r>
          </a:p>
          <a:p>
            <a:pPr>
              <a:lnSpc>
                <a:spcPct val="90000"/>
              </a:lnSpc>
            </a:pPr>
            <a:r>
              <a:rPr lang="en-US" smtClean="0"/>
              <a:t>Use graphs, flow-charts, photographs, and diagrams to illustrate your poster.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Not only will they add visual interest, but they will allow people to gain a quick understanding of your work without reading lengthy paragraphs of text.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Color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smtClean="0"/>
              <a:t>Color is an excellent tool for brightening up your poster, visually grouping elements, and drawing attention to the most important elements.</a:t>
            </a:r>
          </a:p>
          <a:p>
            <a:pPr>
              <a:lnSpc>
                <a:spcPct val="90000"/>
              </a:lnSpc>
            </a:pPr>
            <a:r>
              <a:rPr lang="en-US" sz="2100" smtClean="0"/>
              <a:t>It can also make graphs and diagrams easier to read and understand.</a:t>
            </a:r>
          </a:p>
          <a:p>
            <a:pPr>
              <a:lnSpc>
                <a:spcPct val="90000"/>
              </a:lnSpc>
            </a:pPr>
            <a:r>
              <a:rPr lang="en-US" sz="2100" smtClean="0"/>
              <a:t>However, color should be used carefully and with purpose.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It should not be randomly applied just for the sake of having color.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Unless you are experienced with using color, select a palette of one to four colors and use them consistently throughout your poster.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Presenting Your Poster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Go to the poster session ready to talk to a lot of people.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Not only is this a good opportunity for you to tell people about your work, but it is also a good opportunity for you to get new ideas that might improve your work.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If people seem interested in what you are doing, engage them in conversation.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Job interview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Think ahead of time about some of the questions you might get asked.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Poster Javier Morales</a:t>
            </a:r>
          </a:p>
          <a:p>
            <a:r>
              <a:rPr lang="en-US" smtClean="0"/>
              <a:t>Poster Ricardo Veguilla</a:t>
            </a:r>
          </a:p>
          <a:p>
            <a:r>
              <a:rPr lang="en-US" smtClean="0"/>
              <a:t>Poster Eric Fortis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Create a poster!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Poster Session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Provide a forum to show off work and discuss research in an informal setting</a:t>
            </a:r>
          </a:p>
          <a:p>
            <a:r>
              <a:rPr lang="en-US" smtClean="0"/>
              <a:t>May be the most important piece of work</a:t>
            </a:r>
          </a:p>
          <a:p>
            <a:pPr lvl="1"/>
            <a:r>
              <a:rPr lang="en-US" smtClean="0"/>
              <a:t>If poster is not well prepared, will receive no attention in a poster session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effective poster is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905000"/>
            <a:ext cx="6858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Focused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Focused on a single message</a:t>
            </a:r>
          </a:p>
          <a:p>
            <a:pPr>
              <a:lnSpc>
                <a:spcPct val="90000"/>
              </a:lnSpc>
            </a:pPr>
            <a:r>
              <a:rPr lang="en-US" smtClean="0"/>
              <a:t>Graphic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Let graphs and images tell the story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Use text sparingly</a:t>
            </a:r>
          </a:p>
          <a:p>
            <a:pPr>
              <a:lnSpc>
                <a:spcPct val="90000"/>
              </a:lnSpc>
            </a:pPr>
            <a:r>
              <a:rPr lang="en-US" smtClean="0"/>
              <a:t>Ordered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Keeps the sequence well-ordered and obvious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Know your message</a:t>
            </a:r>
          </a:p>
          <a:p>
            <a:pPr lvl="1"/>
            <a:r>
              <a:rPr lang="en-US" smtClean="0"/>
              <a:t>Your goal is to convey a clear message and support it with a compelling combination of images and short blocks of text. </a:t>
            </a:r>
          </a:p>
          <a:p>
            <a:pPr lvl="1"/>
            <a:r>
              <a:rPr lang="en-US" smtClean="0"/>
              <a:t>What is the </a:t>
            </a:r>
            <a:r>
              <a:rPr lang="en-US" i="1" smtClean="0"/>
              <a:t>one</a:t>
            </a:r>
            <a:r>
              <a:rPr lang="en-US" smtClean="0"/>
              <a:t> thing you want your audience to learn? </a:t>
            </a:r>
          </a:p>
          <a:p>
            <a:pPr lvl="1"/>
            <a:r>
              <a:rPr lang="en-US" smtClean="0"/>
              <a:t>Focus on your message throughout the poster. </a:t>
            </a:r>
          </a:p>
          <a:p>
            <a:pPr lvl="2"/>
            <a:r>
              <a:rPr lang="en-US" sz="2000" smtClean="0"/>
              <a:t>If it doesn't reinforce your message, </a:t>
            </a:r>
            <a:r>
              <a:rPr lang="en-US" sz="2000" i="1" smtClean="0"/>
              <a:t>leave it out</a:t>
            </a:r>
            <a:r>
              <a:rPr lang="en-US" sz="2000" smtClean="0"/>
              <a:t>!!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Content you wish to present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Not entire thesis, journal paper, or research work</a:t>
            </a:r>
          </a:p>
          <a:p>
            <a:pPr>
              <a:lnSpc>
                <a:spcPct val="90000"/>
              </a:lnSpc>
            </a:pPr>
            <a:r>
              <a:rPr lang="en-US" smtClean="0"/>
              <a:t>Not a lengthy report</a:t>
            </a:r>
          </a:p>
          <a:p>
            <a:pPr>
              <a:lnSpc>
                <a:spcPct val="90000"/>
              </a:lnSpc>
            </a:pPr>
            <a:r>
              <a:rPr lang="en-US" smtClean="0"/>
              <a:t>It is to advertise your work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If they like the poster, they will take a copy of your paper and read it or contact you later</a:t>
            </a:r>
          </a:p>
          <a:p>
            <a:pPr>
              <a:lnSpc>
                <a:spcPct val="90000"/>
              </a:lnSpc>
            </a:pPr>
            <a:r>
              <a:rPr lang="en-US" smtClean="0"/>
              <a:t>Limited space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What are the most important aspects of your research you want to emphasize?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Audience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General audience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Need lot of background information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Require a lot of explanation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Specialized audience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Emphasize contributions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Results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They will definitely be interested.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Clear and succinct statements of your research problem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Brief description of your approach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Summary of any results you have obtained to date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The organizers of the poster session might also supply a list of items that your poster should include.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Create an outline of the content you plan to present</a:t>
            </a:r>
          </a:p>
          <a:p>
            <a:pPr lvl="1"/>
            <a:r>
              <a:rPr lang="en-US" smtClean="0"/>
              <a:t>Fill in each section of the outline with short paragraphs and bulleted or numbered lists</a:t>
            </a:r>
          </a:p>
          <a:p>
            <a:r>
              <a:rPr lang="en-US" smtClean="0"/>
              <a:t>Do not include lengthy paragraphs on your poster.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Overall Design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Before you begin designing, determine the overall size and shape for your poster.</a:t>
            </a:r>
          </a:p>
          <a:p>
            <a:pPr lvl="1"/>
            <a:r>
              <a:rPr lang="en-US" smtClean="0"/>
              <a:t>any size limits</a:t>
            </a:r>
          </a:p>
          <a:p>
            <a:r>
              <a:rPr lang="en-US" smtClean="0"/>
              <a:t>Divide your content into modular components</a:t>
            </a:r>
          </a:p>
          <a:p>
            <a:pPr lvl="1"/>
            <a:r>
              <a:rPr lang="en-US" smtClean="0"/>
              <a:t>Each component placed in its own ``box''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Overall Design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Design your poster in small components</a:t>
            </a:r>
          </a:p>
          <a:p>
            <a:pPr lvl="1"/>
            <a:r>
              <a:rPr lang="en-US" smtClean="0"/>
              <a:t>Visually group related elements on the board</a:t>
            </a:r>
          </a:p>
          <a:p>
            <a:pPr lvl="2"/>
            <a:r>
              <a:rPr lang="en-US" sz="2000" smtClean="0"/>
              <a:t>Color</a:t>
            </a:r>
          </a:p>
          <a:p>
            <a:pPr lvl="2"/>
            <a:r>
              <a:rPr lang="en-US" sz="2000" smtClean="0"/>
              <a:t>Position</a:t>
            </a:r>
          </a:p>
          <a:p>
            <a:pPr lvl="2"/>
            <a:r>
              <a:rPr lang="en-US" sz="2000" smtClean="0"/>
              <a:t>Lines</a:t>
            </a:r>
          </a:p>
          <a:p>
            <a:r>
              <a:rPr lang="en-US" smtClean="0"/>
              <a:t>Arrange your poster elements so that there is a sensible visual flow</a:t>
            </a:r>
          </a:p>
          <a:p>
            <a:pPr lvl="1"/>
            <a:r>
              <a:rPr lang="en-US" smtClean="0"/>
              <a:t>Left to right</a:t>
            </a:r>
          </a:p>
          <a:p>
            <a:pPr lvl="1"/>
            <a:r>
              <a:rPr lang="en-US" smtClean="0"/>
              <a:t>Top to bottom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836</Words>
  <Application>Microsoft Office PowerPoint</Application>
  <PresentationFormat>On-screen Show (4:3)</PresentationFormat>
  <Paragraphs>124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Flow</vt:lpstr>
      <vt:lpstr>Research Posters</vt:lpstr>
      <vt:lpstr>Poster Session</vt:lpstr>
      <vt:lpstr>An effective poster is</vt:lpstr>
      <vt:lpstr>Message</vt:lpstr>
      <vt:lpstr>Content</vt:lpstr>
      <vt:lpstr>Content</vt:lpstr>
      <vt:lpstr>Content</vt:lpstr>
      <vt:lpstr>Overall Design</vt:lpstr>
      <vt:lpstr>Overall Design</vt:lpstr>
      <vt:lpstr>Software</vt:lpstr>
      <vt:lpstr>Presenting Text</vt:lpstr>
      <vt:lpstr>Presenting Text</vt:lpstr>
      <vt:lpstr>Presenting Graphics</vt:lpstr>
      <vt:lpstr>Using Color</vt:lpstr>
      <vt:lpstr>Presenting Your Poster</vt:lpstr>
      <vt:lpstr>Examples</vt:lpstr>
      <vt:lpstr>Exercise</vt:lpstr>
    </vt:vector>
  </TitlesOfParts>
  <Company>UPRM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Posters</dc:title>
  <dc:creator>Nayda G. Santiago</dc:creator>
  <cp:lastModifiedBy>uprm</cp:lastModifiedBy>
  <cp:revision>12</cp:revision>
  <dcterms:created xsi:type="dcterms:W3CDTF">2006-09-27T21:49:59Z</dcterms:created>
  <dcterms:modified xsi:type="dcterms:W3CDTF">2009-10-29T04:49:22Z</dcterms:modified>
</cp:coreProperties>
</file>