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Amatic SC"/>
      <p:regular r:id="rId43"/>
      <p:bold r:id="rId44"/>
    </p:embeddedFont>
    <p:embeddedFont>
      <p:font typeface="Source Code Pro"/>
      <p:regular r:id="rId45"/>
      <p:bold r:id="rId46"/>
      <p:italic r:id="rId47"/>
      <p:boldItalic r:id="rId48"/>
    </p:embeddedFont>
    <p:embeddedFont>
      <p:font typeface="Tahoma"/>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6DF8DEA-8088-4511-B42A-3D4290A4A663}">
  <a:tblStyle styleId="{06DF8DEA-8088-4511-B42A-3D4290A4A66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27D090D-A07C-4F2C-87BD-0D04988C88C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AmaticSC-bold.fntdata"/><Relationship Id="rId43" Type="http://schemas.openxmlformats.org/officeDocument/2006/relationships/font" Target="fonts/AmaticSC-regular.fntdata"/><Relationship Id="rId46" Type="http://schemas.openxmlformats.org/officeDocument/2006/relationships/font" Target="fonts/SourceCodePro-bold.fntdata"/><Relationship Id="rId45" Type="http://schemas.openxmlformats.org/officeDocument/2006/relationships/font" Target="fonts/SourceCode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ourceCodePro-boldItalic.fntdata"/><Relationship Id="rId47" Type="http://schemas.openxmlformats.org/officeDocument/2006/relationships/font" Target="fonts/SourceCodePro-italic.fntdata"/><Relationship Id="rId49" Type="http://schemas.openxmlformats.org/officeDocument/2006/relationships/font" Target="fonts/Tahom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Tahoma-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unplugged.org/es/topics/binary-numbers/unit-plan/how-binary-digits-wor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unplugged.org/es/topics/binary-numbers/unit-plan/how-binary-digits-wor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unplugged.org/es/topics/binary-numbers/unit-plan/how-binary-digits-work/"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unplugged.org/es/topics/binary-numbers/integrations/binary-or-normal-candle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6a034f4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6a034f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713f4d67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713f4d67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6a034f4d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6a034f4d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6a034f4d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6a034f4d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6314b99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6314b99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8b8e19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8b8e19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68b8e19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68b8e19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68b8e19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68b8e19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68b8e191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68b8e191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Se les dicen 2 o 3 </a:t>
            </a:r>
            <a:r>
              <a:rPr lang="es"/>
              <a:t>números</a:t>
            </a:r>
            <a:r>
              <a:rPr lang="es"/>
              <a:t> </a:t>
            </a:r>
            <a:r>
              <a:rPr lang="es"/>
              <a:t>más</a:t>
            </a:r>
            <a:r>
              <a:rPr lang="es"/>
              <a:t>, dependiendo del tiempo.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68b8e1917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68b8e1917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r:id="rId2"/>
              </a:rPr>
              <a:t>https://csunplugged.org/es/topics/binary-numbers/unit-plan/how-binary-digits-work/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0b46f4ca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0b46f4ca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68b8e191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68b8e191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r:id="rId2"/>
              </a:rPr>
              <a:t>https://csunplugged.org/es/topics/binary-numbers/unit-plan/how-binary-digits-work/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68b8e1917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68b8e1917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r:id="rId2"/>
              </a:rPr>
              <a:t>https://csunplugged.org/es/topics/binary-numbers/unit-plan/how-binary-digits-work/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68b8e1917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68b8e1917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68b8e1917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68b8e1917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68b8e1917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68b8e1917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r:id="rId2"/>
              </a:rPr>
              <a:t>https://csunplugged.org/es/topics/binary-numbers/integrations/binary-or-normal-candles/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68b8e1917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68b8e1917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8307add0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8307add0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3a55675067da7be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a55675067da7be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350" lvl="0" marL="357505" marR="402590" rtl="0" algn="l">
              <a:lnSpc>
                <a:spcPct val="103750"/>
              </a:lnSpc>
              <a:spcBef>
                <a:spcPts val="0"/>
              </a:spcBef>
              <a:spcAft>
                <a:spcPts val="800"/>
              </a:spcAft>
              <a:buNone/>
            </a:pPr>
            <a:r>
              <a:rPr lang="es">
                <a:latin typeface="Tahoma"/>
                <a:ea typeface="Tahoma"/>
                <a:cs typeface="Tahoma"/>
                <a:sym typeface="Tahoma"/>
              </a:rPr>
              <a:t>(</a:t>
            </a:r>
            <a:r>
              <a:rPr b="1" lang="es">
                <a:latin typeface="Tahoma"/>
                <a:ea typeface="Tahoma"/>
                <a:cs typeface="Tahoma"/>
                <a:sym typeface="Tahoma"/>
              </a:rPr>
              <a:t>A</a:t>
            </a:r>
            <a:r>
              <a:rPr lang="es">
                <a:latin typeface="Tahoma"/>
                <a:ea typeface="Tahoma"/>
                <a:cs typeface="Tahoma"/>
                <a:sym typeface="Tahoma"/>
              </a:rPr>
              <a:t>merican </a:t>
            </a:r>
            <a:r>
              <a:rPr b="1" lang="es">
                <a:latin typeface="Tahoma"/>
                <a:ea typeface="Tahoma"/>
                <a:cs typeface="Tahoma"/>
                <a:sym typeface="Tahoma"/>
              </a:rPr>
              <a:t>S</a:t>
            </a:r>
            <a:r>
              <a:rPr lang="es">
                <a:latin typeface="Tahoma"/>
                <a:ea typeface="Tahoma"/>
                <a:cs typeface="Tahoma"/>
                <a:sym typeface="Tahoma"/>
              </a:rPr>
              <a:t>tandard </a:t>
            </a:r>
            <a:r>
              <a:rPr b="1" lang="es">
                <a:latin typeface="Tahoma"/>
                <a:ea typeface="Tahoma"/>
                <a:cs typeface="Tahoma"/>
                <a:sym typeface="Tahoma"/>
              </a:rPr>
              <a:t>C</a:t>
            </a:r>
            <a:r>
              <a:rPr lang="es">
                <a:latin typeface="Tahoma"/>
                <a:ea typeface="Tahoma"/>
                <a:cs typeface="Tahoma"/>
                <a:sym typeface="Tahoma"/>
              </a:rPr>
              <a:t>ode for </a:t>
            </a:r>
            <a:r>
              <a:rPr b="1" lang="es">
                <a:latin typeface="Tahoma"/>
                <a:ea typeface="Tahoma"/>
                <a:cs typeface="Tahoma"/>
                <a:sym typeface="Tahoma"/>
              </a:rPr>
              <a:t>I</a:t>
            </a:r>
            <a:r>
              <a:rPr lang="es">
                <a:latin typeface="Tahoma"/>
                <a:ea typeface="Tahoma"/>
                <a:cs typeface="Tahoma"/>
                <a:sym typeface="Tahoma"/>
              </a:rPr>
              <a:t>nformation </a:t>
            </a:r>
            <a:r>
              <a:rPr b="1" lang="es">
                <a:latin typeface="Tahoma"/>
                <a:ea typeface="Tahoma"/>
                <a:cs typeface="Tahoma"/>
                <a:sym typeface="Tahoma"/>
              </a:rPr>
              <a:t>I</a:t>
            </a:r>
            <a:r>
              <a:rPr lang="es">
                <a:latin typeface="Tahoma"/>
                <a:ea typeface="Tahoma"/>
                <a:cs typeface="Tahoma"/>
                <a:sym typeface="Tahoma"/>
              </a:rPr>
              <a:t>nterchange)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3a55675067da7be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a55675067da7be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a55675067da7be6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a55675067da7be6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6c44953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6c44953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713f4d67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713f4d67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a55675067da7be6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55675067da7be6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3a55675067da7be6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a55675067da7be6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3a55675067da7be6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a55675067da7be6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Discutir por encima la teoria de las ultimas paginas del manual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6a034f4d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6a034f4d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350" lvl="0" marL="6350" rtl="0" algn="l">
              <a:lnSpc>
                <a:spcPct val="103333"/>
              </a:lnSpc>
              <a:spcBef>
                <a:spcPts val="0"/>
              </a:spcBef>
              <a:spcAft>
                <a:spcPts val="113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6a034f4d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6a034f4d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6a034f4d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6a034f4d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5b2e02b6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5b2e02b6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6ce4eda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6ce4eda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0b46f4c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0b46f4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6314b999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6314b999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6314b99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6314b99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a55675067da7be6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a55675067da7be6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hyperlink" Target="https://curriculum.code.org/csf-1718/coursea/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hyperlink" Target="https://commons.wikimedia.org/wiki/File:American_typewriter_keyboard_layout.svg" TargetMode="External"/><Relationship Id="rId5" Type="http://schemas.openxmlformats.org/officeDocument/2006/relationships/image" Target="../media/image11.png"/><Relationship Id="rId6" Type="http://schemas.openxmlformats.org/officeDocument/2006/relationships/hyperlink" Target="https://commons.wikimedia.org/wiki/File:Arabic_typewriter_keyboard_layout.svg" TargetMode="External"/><Relationship Id="rId7"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rive.google.com/file/d/1Ucb_iHZc3WytAvYqND8cjrLCFHhhexBd/view" TargetMode="Externa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hyperlink" Target="mailto:naydag.santiago@upr.edu" TargetMode="External"/><Relationship Id="rId4" Type="http://schemas.openxmlformats.org/officeDocument/2006/relationships/hyperlink" Target="mailto:maria.marrero@upr.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tynker.com/blog/articles/ideas-and-tips/how-to-explain-algorithms-to-kid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12265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Una breve introducción a la Computación:</a:t>
            </a:r>
            <a:endParaRPr/>
          </a:p>
          <a:p>
            <a:pPr indent="0" lvl="0" marL="0" rtl="0" algn="l">
              <a:spcBef>
                <a:spcPts val="0"/>
              </a:spcBef>
              <a:spcAft>
                <a:spcPts val="0"/>
              </a:spcAft>
              <a:buNone/>
            </a:pPr>
            <a:r>
              <a:t/>
            </a:r>
            <a:endParaRPr/>
          </a:p>
          <a:p>
            <a:pPr indent="0" lvl="0" marL="0" rtl="0" algn="ctr">
              <a:spcBef>
                <a:spcPts val="0"/>
              </a:spcBef>
              <a:spcAft>
                <a:spcPts val="0"/>
              </a:spcAft>
              <a:buNone/>
            </a:pPr>
            <a:r>
              <a:rPr lang="es" sz="4000"/>
              <a:t>Algoritmos y números Binarios</a:t>
            </a:r>
            <a:endParaRPr sz="4000"/>
          </a:p>
        </p:txBody>
      </p:sp>
      <p:pic>
        <p:nvPicPr>
          <p:cNvPr descr="Resultado de imagen para rum uprm  logo" id="57" name="Google Shape;57;p13"/>
          <p:cNvPicPr preferRelativeResize="0"/>
          <p:nvPr/>
        </p:nvPicPr>
        <p:blipFill>
          <a:blip r:embed="rId3">
            <a:alphaModFix/>
          </a:blip>
          <a:stretch>
            <a:fillRect/>
          </a:stretch>
        </p:blipFill>
        <p:spPr>
          <a:xfrm>
            <a:off x="7778475" y="2099575"/>
            <a:ext cx="1231400" cy="1231400"/>
          </a:xfrm>
          <a:prstGeom prst="rect">
            <a:avLst/>
          </a:prstGeom>
          <a:noFill/>
          <a:ln>
            <a:noFill/>
          </a:ln>
        </p:spPr>
      </p:pic>
      <p:pic>
        <p:nvPicPr>
          <p:cNvPr id="58" name="Google Shape;58;p13"/>
          <p:cNvPicPr preferRelativeResize="0"/>
          <p:nvPr/>
        </p:nvPicPr>
        <p:blipFill>
          <a:blip r:embed="rId4">
            <a:alphaModFix/>
          </a:blip>
          <a:stretch>
            <a:fillRect/>
          </a:stretch>
        </p:blipFill>
        <p:spPr>
          <a:xfrm>
            <a:off x="171175" y="2011513"/>
            <a:ext cx="1407525" cy="140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2925"/>
            <a:ext cx="4557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Practiquemos algunos algoritmos</a:t>
            </a:r>
            <a:endParaRPr/>
          </a:p>
        </p:txBody>
      </p:sp>
      <p:sp>
        <p:nvSpPr>
          <p:cNvPr id="123" name="Google Shape;123;p2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Los algoritmos deben ser muy </a:t>
            </a:r>
            <a:r>
              <a:rPr lang="es"/>
              <a:t>específicos</a:t>
            </a:r>
            <a:r>
              <a:rPr lang="es"/>
              <a:t> para que las computadoras sepan exactamente </a:t>
            </a:r>
            <a:r>
              <a:rPr lang="es"/>
              <a:t>qué</a:t>
            </a:r>
            <a:r>
              <a:rPr lang="es"/>
              <a:t> hacer. </a:t>
            </a:r>
            <a:endParaRPr/>
          </a:p>
          <a:p>
            <a:pPr indent="0" lvl="0" marL="0" rtl="0" algn="l">
              <a:spcBef>
                <a:spcPts val="1600"/>
              </a:spcBef>
              <a:spcAft>
                <a:spcPts val="1600"/>
              </a:spcAft>
              <a:buNone/>
            </a:pPr>
            <a:r>
              <a:rPr lang="es"/>
              <a:t>Intentemos darle un algoritmo a nuestro voluntario para que se ponga un par de medias, y veamos que tan </a:t>
            </a:r>
            <a:r>
              <a:rPr lang="es"/>
              <a:t>específicos</a:t>
            </a:r>
            <a:r>
              <a:rPr lang="es"/>
              <a:t> somos al dar instrucciones.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23"/>
          <p:cNvPicPr preferRelativeResize="0"/>
          <p:nvPr/>
        </p:nvPicPr>
        <p:blipFill rotWithShape="1">
          <a:blip r:embed="rId3">
            <a:alphaModFix/>
          </a:blip>
          <a:srcRect b="0" l="55999" r="0" t="22946"/>
          <a:stretch/>
        </p:blipFill>
        <p:spPr>
          <a:xfrm>
            <a:off x="5262900" y="1237838"/>
            <a:ext cx="4023351" cy="2972625"/>
          </a:xfrm>
          <a:prstGeom prst="rect">
            <a:avLst/>
          </a:prstGeom>
          <a:noFill/>
          <a:ln>
            <a:noFill/>
          </a:ln>
        </p:spPr>
      </p:pic>
      <p:sp>
        <p:nvSpPr>
          <p:cNvPr id="129" name="Google Shape;129;p23"/>
          <p:cNvSpPr txBox="1"/>
          <p:nvPr>
            <p:ph type="title"/>
          </p:nvPr>
        </p:nvSpPr>
        <p:spPr>
          <a:xfrm>
            <a:off x="311700" y="555600"/>
            <a:ext cx="4707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¿En </a:t>
            </a:r>
            <a:r>
              <a:rPr lang="es"/>
              <a:t>qué</a:t>
            </a:r>
            <a:r>
              <a:rPr lang="es"/>
              <a:t> </a:t>
            </a:r>
            <a:r>
              <a:rPr lang="es"/>
              <a:t>dirección</a:t>
            </a:r>
            <a:r>
              <a:rPr lang="es"/>
              <a:t> se debe mover el F</a:t>
            </a:r>
            <a:r>
              <a:rPr lang="es"/>
              <a:t>lurb</a:t>
            </a:r>
            <a:r>
              <a:rPr lang="es"/>
              <a:t> PAra conseguir comida?</a:t>
            </a:r>
            <a:endParaRPr/>
          </a:p>
        </p:txBody>
      </p:sp>
      <p:sp>
        <p:nvSpPr>
          <p:cNvPr id="130" name="Google Shape;130;p2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3"/>
          <p:cNvPicPr preferRelativeResize="0"/>
          <p:nvPr/>
        </p:nvPicPr>
        <p:blipFill rotWithShape="1">
          <a:blip r:embed="rId4">
            <a:alphaModFix/>
          </a:blip>
          <a:srcRect b="24051" l="23071" r="45246" t="36049"/>
          <a:stretch/>
        </p:blipFill>
        <p:spPr>
          <a:xfrm>
            <a:off x="487675" y="1311300"/>
            <a:ext cx="4402977" cy="3117425"/>
          </a:xfrm>
          <a:prstGeom prst="rect">
            <a:avLst/>
          </a:prstGeom>
          <a:noFill/>
          <a:ln>
            <a:noFill/>
          </a:ln>
        </p:spPr>
      </p:pic>
      <p:sp>
        <p:nvSpPr>
          <p:cNvPr id="132" name="Google Shape;132;p23"/>
          <p:cNvSpPr/>
          <p:nvPr/>
        </p:nvSpPr>
        <p:spPr>
          <a:xfrm>
            <a:off x="5860050" y="1237850"/>
            <a:ext cx="764400" cy="755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a:off x="7354402" y="3236825"/>
            <a:ext cx="764400" cy="755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3"/>
          <p:cNvPicPr preferRelativeResize="0"/>
          <p:nvPr/>
        </p:nvPicPr>
        <p:blipFill rotWithShape="1">
          <a:blip r:embed="rId5">
            <a:alphaModFix/>
          </a:blip>
          <a:srcRect b="0" l="0" r="45223" t="0"/>
          <a:stretch/>
        </p:blipFill>
        <p:spPr>
          <a:xfrm>
            <a:off x="152400" y="795250"/>
            <a:ext cx="5008874" cy="3857801"/>
          </a:xfrm>
          <a:prstGeom prst="rect">
            <a:avLst/>
          </a:prstGeom>
          <a:noFill/>
          <a:ln>
            <a:noFill/>
          </a:ln>
        </p:spPr>
      </p:pic>
      <p:sp>
        <p:nvSpPr>
          <p:cNvPr id="135" name="Google Shape;135;p23"/>
          <p:cNvSpPr txBox="1"/>
          <p:nvPr/>
        </p:nvSpPr>
        <p:spPr>
          <a:xfrm>
            <a:off x="311700" y="4569000"/>
            <a:ext cx="71124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latin typeface="Source Code Pro"/>
                <a:ea typeface="Source Code Pro"/>
                <a:cs typeface="Source Code Pro"/>
                <a:sym typeface="Source Code Pro"/>
              </a:rPr>
              <a:t>fuente: </a:t>
            </a:r>
            <a:r>
              <a:rPr lang="es" u="sng">
                <a:latin typeface="Source Code Pro"/>
                <a:ea typeface="Source Code Pro"/>
                <a:cs typeface="Source Code Pro"/>
                <a:sym typeface="Source Code Pro"/>
                <a:hlinkClick r:id="rId6"/>
              </a:rPr>
              <a:t>https://curriculum.code.org/csf-1718/coursea/5/</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idx="1" type="body"/>
          </p:nvPr>
        </p:nvSpPr>
        <p:spPr>
          <a:xfrm>
            <a:off x="389925" y="1189963"/>
            <a:ext cx="8117400" cy="21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Las computadoras a menudo se utilizan para poner las listas en algún tipo de orden, por ejemplo, los nombres en orden alfabético o citas por fecha.</a:t>
            </a:r>
            <a:endParaRPr/>
          </a:p>
          <a:p>
            <a:pPr indent="0" lvl="0" marL="0" rtl="0" algn="l">
              <a:spcBef>
                <a:spcPts val="1600"/>
              </a:spcBef>
              <a:spcAft>
                <a:spcPts val="0"/>
              </a:spcAft>
              <a:buNone/>
            </a:pPr>
            <a:r>
              <a:rPr lang="es"/>
              <a:t>Ordenar listas nos ayuda a encontrar cosas rápidamente y también hacen que los valores extremos sean fáciles de ver. Si se ordenan las notas de un examen, las notas más bajas y más altas se pueden observar </a:t>
            </a:r>
            <a:r>
              <a:rPr lang="es"/>
              <a:t>más</a:t>
            </a:r>
            <a:r>
              <a:rPr lang="es"/>
              <a:t> claramente. </a:t>
            </a:r>
            <a:endParaRPr/>
          </a:p>
          <a:p>
            <a:pPr indent="0" lvl="0" marL="0" rtl="0" algn="l">
              <a:spcBef>
                <a:spcPts val="1600"/>
              </a:spcBef>
              <a:spcAft>
                <a:spcPts val="0"/>
              </a:spcAft>
              <a:buNone/>
            </a:pPr>
            <a:r>
              <a:rPr lang="es"/>
              <a:t>Si se utiliza el método incorrecto, puede llevar mucho tiempo ordenar una lista grande, incluso en una computadora </a:t>
            </a:r>
            <a:r>
              <a:rPr lang="es"/>
              <a:t>rápida.</a:t>
            </a:r>
            <a:r>
              <a:rPr lang="es"/>
              <a:t> Afortunadamente, se conocen varios métodos rápidos para ordenar. </a:t>
            </a:r>
            <a:r>
              <a:rPr lang="es"/>
              <a:t>¡Practiquemos un algoritmo de ordenamiento!</a:t>
            </a:r>
            <a:endParaRPr/>
          </a:p>
          <a:p>
            <a:pPr indent="0" lvl="0" marL="0" rtl="0" algn="l">
              <a:spcBef>
                <a:spcPts val="1600"/>
              </a:spcBef>
              <a:spcAft>
                <a:spcPts val="1600"/>
              </a:spcAft>
              <a:buNone/>
            </a:pPr>
            <a:r>
              <a:t/>
            </a:r>
            <a:endParaRPr/>
          </a:p>
        </p:txBody>
      </p:sp>
      <p:pic>
        <p:nvPicPr>
          <p:cNvPr id="141" name="Google Shape;141;p24"/>
          <p:cNvPicPr preferRelativeResize="0"/>
          <p:nvPr/>
        </p:nvPicPr>
        <p:blipFill rotWithShape="1">
          <a:blip r:embed="rId3">
            <a:alphaModFix/>
          </a:blip>
          <a:srcRect b="-5419" l="0" r="46538" t="5420"/>
          <a:stretch/>
        </p:blipFill>
        <p:spPr>
          <a:xfrm>
            <a:off x="4253350" y="3549600"/>
            <a:ext cx="3707401" cy="1262800"/>
          </a:xfrm>
          <a:prstGeom prst="rect">
            <a:avLst/>
          </a:prstGeom>
          <a:noFill/>
          <a:ln>
            <a:noFill/>
          </a:ln>
        </p:spPr>
      </p:pic>
      <p:pic>
        <p:nvPicPr>
          <p:cNvPr id="142" name="Google Shape;142;p24"/>
          <p:cNvPicPr preferRelativeResize="0"/>
          <p:nvPr/>
        </p:nvPicPr>
        <p:blipFill rotWithShape="1">
          <a:blip r:embed="rId3">
            <a:alphaModFix/>
          </a:blip>
          <a:srcRect b="0" l="52941" r="0" t="0"/>
          <a:stretch/>
        </p:blipFill>
        <p:spPr>
          <a:xfrm>
            <a:off x="1486375" y="3500700"/>
            <a:ext cx="3263299" cy="1262800"/>
          </a:xfrm>
          <a:prstGeom prst="rect">
            <a:avLst/>
          </a:prstGeom>
          <a:noFill/>
          <a:ln>
            <a:noFill/>
          </a:ln>
        </p:spPr>
      </p:pic>
      <p:sp>
        <p:nvSpPr>
          <p:cNvPr id="143" name="Google Shape;143;p24"/>
          <p:cNvSpPr txBox="1"/>
          <p:nvPr>
            <p:ph type="title"/>
          </p:nvPr>
        </p:nvSpPr>
        <p:spPr>
          <a:xfrm>
            <a:off x="311700" y="312925"/>
            <a:ext cx="4557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Practiquemos algunos algoritmos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49" name="Google Shape;149;p25"/>
          <p:cNvPicPr preferRelativeResize="0"/>
          <p:nvPr/>
        </p:nvPicPr>
        <p:blipFill>
          <a:blip r:embed="rId3">
            <a:alphaModFix/>
          </a:blip>
          <a:stretch>
            <a:fillRect/>
          </a:stretch>
        </p:blipFill>
        <p:spPr>
          <a:xfrm>
            <a:off x="5486950" y="466275"/>
            <a:ext cx="3470255" cy="1929450"/>
          </a:xfrm>
          <a:prstGeom prst="rect">
            <a:avLst/>
          </a:prstGeom>
          <a:noFill/>
          <a:ln>
            <a:noFill/>
          </a:ln>
        </p:spPr>
      </p:pic>
      <p:sp>
        <p:nvSpPr>
          <p:cNvPr id="150" name="Google Shape;150;p25"/>
          <p:cNvSpPr txBox="1"/>
          <p:nvPr>
            <p:ph type="title"/>
          </p:nvPr>
        </p:nvSpPr>
        <p:spPr>
          <a:xfrm>
            <a:off x="311700" y="312925"/>
            <a:ext cx="4557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Practiquemos algunos algoritmos</a:t>
            </a:r>
            <a:endParaRPr/>
          </a:p>
        </p:txBody>
      </p:sp>
      <p:pic>
        <p:nvPicPr>
          <p:cNvPr descr="Two people each holding up a card with the number 3 on it." id="151" name="Google Shape;151;p25"/>
          <p:cNvPicPr preferRelativeResize="0"/>
          <p:nvPr/>
        </p:nvPicPr>
        <p:blipFill>
          <a:blip r:embed="rId4">
            <a:alphaModFix/>
          </a:blip>
          <a:stretch>
            <a:fillRect/>
          </a:stretch>
        </p:blipFill>
        <p:spPr>
          <a:xfrm>
            <a:off x="5971038" y="2891025"/>
            <a:ext cx="2502068" cy="1929450"/>
          </a:xfrm>
          <a:prstGeom prst="rect">
            <a:avLst/>
          </a:prstGeom>
          <a:noFill/>
          <a:ln>
            <a:noFill/>
          </a:ln>
        </p:spPr>
      </p:pic>
      <p:sp>
        <p:nvSpPr>
          <p:cNvPr id="152" name="Google Shape;152;p25"/>
          <p:cNvSpPr txBox="1"/>
          <p:nvPr/>
        </p:nvSpPr>
        <p:spPr>
          <a:xfrm rot="520995">
            <a:off x="7657144" y="3786313"/>
            <a:ext cx="228519" cy="410874"/>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latin typeface="Comic Sans MS"/>
                <a:ea typeface="Comic Sans MS"/>
                <a:cs typeface="Comic Sans MS"/>
                <a:sym typeface="Comic Sans MS"/>
              </a:rPr>
              <a:t>6</a:t>
            </a:r>
            <a:endParaRPr b="1" sz="1800">
              <a:latin typeface="Comic Sans MS"/>
              <a:ea typeface="Comic Sans MS"/>
              <a:cs typeface="Comic Sans MS"/>
              <a:sym typeface="Comic Sans MS"/>
            </a:endParaRPr>
          </a:p>
        </p:txBody>
      </p:sp>
      <p:pic>
        <p:nvPicPr>
          <p:cNvPr id="153" name="Google Shape;153;p25"/>
          <p:cNvPicPr preferRelativeResize="0"/>
          <p:nvPr/>
        </p:nvPicPr>
        <p:blipFill>
          <a:blip r:embed="rId5">
            <a:alphaModFix/>
          </a:blip>
          <a:stretch>
            <a:fillRect/>
          </a:stretch>
        </p:blipFill>
        <p:spPr>
          <a:xfrm>
            <a:off x="575725" y="1389606"/>
            <a:ext cx="4668525" cy="27867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Números</a:t>
            </a:r>
            <a:r>
              <a:rPr lang="es"/>
              <a:t> Binarios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 modo que pensabas que sabías como contar?</a:t>
            </a:r>
            <a:endParaRPr/>
          </a:p>
        </p:txBody>
      </p:sp>
      <p:sp>
        <p:nvSpPr>
          <p:cNvPr id="164" name="Google Shape;164;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300"/>
              <a:t>Bueno, aquí hay una nueva forma de hacerlo.</a:t>
            </a:r>
            <a:endParaRPr sz="2300"/>
          </a:p>
          <a:p>
            <a:pPr indent="0" lvl="0" marL="0" rtl="0" algn="l">
              <a:spcBef>
                <a:spcPts val="1600"/>
              </a:spcBef>
              <a:spcAft>
                <a:spcPts val="0"/>
              </a:spcAft>
              <a:buNone/>
            </a:pPr>
            <a:r>
              <a:rPr lang="es" sz="2300"/>
              <a:t>¿Sabías que las computadoras solamente usan el número cero y uno? Todo lo que ves y oyes en las computadoras: ¡palabras, fotos, números, películas y aun los sonidos se almacenan utilizando solo esos dos números! </a:t>
            </a:r>
            <a:endParaRPr sz="2300"/>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¡Comencemos con 5 voluntarios!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157275"/>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Cada uno de ustedes representa un bit</a:t>
            </a:r>
            <a:endParaRPr/>
          </a:p>
        </p:txBody>
      </p:sp>
      <p:sp>
        <p:nvSpPr>
          <p:cNvPr id="175" name="Google Shape;175;p29"/>
          <p:cNvSpPr txBox="1"/>
          <p:nvPr>
            <p:ph idx="1" type="body"/>
          </p:nvPr>
        </p:nvSpPr>
        <p:spPr>
          <a:xfrm>
            <a:off x="311700" y="9582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Cada bit tiene solo dos estados: p</a:t>
            </a:r>
            <a:r>
              <a:rPr lang="es"/>
              <a:t>ueden estar encendidos o apagados, ser blancos o negros, 1 o 0.</a:t>
            </a:r>
            <a:endParaRPr/>
          </a:p>
          <a:p>
            <a:pPr indent="0" lvl="0" marL="0" rtl="0" algn="l">
              <a:spcBef>
                <a:spcPts val="1600"/>
              </a:spcBef>
              <a:spcAft>
                <a:spcPts val="0"/>
              </a:spcAft>
              <a:buNone/>
            </a:pPr>
            <a:r>
              <a:rPr lang="es"/>
              <a:t>La única regla en esta </a:t>
            </a:r>
            <a:r>
              <a:rPr lang="es"/>
              <a:t>dinámica</a:t>
            </a:r>
            <a:r>
              <a:rPr lang="es"/>
              <a:t> es  que su carta sea completamente visible o no visible. </a:t>
            </a:r>
            <a:endParaRPr/>
          </a:p>
          <a:p>
            <a:pPr indent="0" lvl="0" marL="0" rtl="0" algn="l">
              <a:spcBef>
                <a:spcPts val="1600"/>
              </a:spcBef>
              <a:spcAft>
                <a:spcPts val="1600"/>
              </a:spcAft>
              <a:buNone/>
            </a:pPr>
            <a:r>
              <a:rPr lang="es"/>
              <a:t>Cuando la carta </a:t>
            </a:r>
            <a:r>
              <a:rPr lang="es"/>
              <a:t>esté</a:t>
            </a:r>
            <a:r>
              <a:rPr lang="es"/>
              <a:t> visible, los </a:t>
            </a:r>
            <a:r>
              <a:rPr lang="es"/>
              <a:t>números en ella se suman con las demás, pero si no está visible, no se cuenta. </a:t>
            </a:r>
            <a:r>
              <a:rPr lang="es"/>
              <a:t> </a:t>
            </a:r>
            <a:endParaRPr/>
          </a:p>
        </p:txBody>
      </p:sp>
      <p:pic>
        <p:nvPicPr>
          <p:cNvPr descr="5 niños sosteniendo cartas binarias" id="176" name="Google Shape;176;p29"/>
          <p:cNvPicPr preferRelativeResize="0"/>
          <p:nvPr/>
        </p:nvPicPr>
        <p:blipFill>
          <a:blip r:embed="rId3">
            <a:alphaModFix/>
          </a:blip>
          <a:stretch>
            <a:fillRect/>
          </a:stretch>
        </p:blipFill>
        <p:spPr>
          <a:xfrm>
            <a:off x="2588050" y="3461525"/>
            <a:ext cx="3967900" cy="161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Intentemos crear varios </a:t>
            </a:r>
            <a:r>
              <a:rPr lang="es"/>
              <a:t>números</a:t>
            </a:r>
            <a:endParaRPr/>
          </a:p>
        </p:txBody>
      </p:sp>
      <p:sp>
        <p:nvSpPr>
          <p:cNvPr id="182" name="Google Shape;182;p3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250"/>
              <a:t>¿Como podriamos mostrar exactamente el </a:t>
            </a:r>
            <a:r>
              <a:rPr lang="es" sz="2250"/>
              <a:t>número</a:t>
            </a:r>
            <a:r>
              <a:rPr lang="es" sz="2250"/>
              <a:t> 9?</a:t>
            </a:r>
            <a:endParaRPr sz="2250"/>
          </a:p>
        </p:txBody>
      </p:sp>
      <p:pic>
        <p:nvPicPr>
          <p:cNvPr descr="Diagrama mostrando que 2 cartas binarias hacen el número 9" id="183" name="Google Shape;183;p30"/>
          <p:cNvPicPr preferRelativeResize="0"/>
          <p:nvPr/>
        </p:nvPicPr>
        <p:blipFill>
          <a:blip r:embed="rId3">
            <a:alphaModFix/>
          </a:blip>
          <a:stretch>
            <a:fillRect/>
          </a:stretch>
        </p:blipFill>
        <p:spPr>
          <a:xfrm>
            <a:off x="2318450" y="3191800"/>
            <a:ext cx="4876800" cy="1581150"/>
          </a:xfrm>
          <a:prstGeom prst="rect">
            <a:avLst/>
          </a:prstGeom>
          <a:noFill/>
          <a:ln>
            <a:noFill/>
          </a:ln>
        </p:spPr>
      </p:pic>
      <p:pic>
        <p:nvPicPr>
          <p:cNvPr descr="5 niños sosteniendo cartas binarias" id="184" name="Google Shape;184;p30"/>
          <p:cNvPicPr preferRelativeResize="0"/>
          <p:nvPr/>
        </p:nvPicPr>
        <p:blipFill>
          <a:blip r:embed="rId4">
            <a:alphaModFix/>
          </a:blip>
          <a:stretch>
            <a:fillRect/>
          </a:stretch>
        </p:blipFill>
        <p:spPr>
          <a:xfrm>
            <a:off x="1781175" y="2292400"/>
            <a:ext cx="5581650" cy="227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77100" y="304025"/>
            <a:ext cx="8989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Algoritmo para convertir números decimales a binarios</a:t>
            </a:r>
            <a:endParaRPr/>
          </a:p>
        </p:txBody>
      </p:sp>
      <p:sp>
        <p:nvSpPr>
          <p:cNvPr id="190" name="Google Shape;190;p31"/>
          <p:cNvSpPr txBox="1"/>
          <p:nvPr>
            <p:ph idx="1" type="body"/>
          </p:nvPr>
        </p:nvSpPr>
        <p:spPr>
          <a:xfrm>
            <a:off x="311700" y="110502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Debemos comenzar con todos los números encendidos: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s"/>
              <a:t>Representemos el número 10</a:t>
            </a:r>
            <a:endParaRPr/>
          </a:p>
          <a:p>
            <a:pPr indent="0" lvl="0" marL="0" rtl="0" algn="l">
              <a:lnSpc>
                <a:spcPct val="100000"/>
              </a:lnSpc>
              <a:spcBef>
                <a:spcPts val="0"/>
              </a:spcBef>
              <a:spcAft>
                <a:spcPts val="0"/>
              </a:spcAft>
              <a:buNone/>
            </a:pPr>
            <a:r>
              <a:rPr lang="es"/>
              <a:t>¿El 16 cabe en el 10? No, así que apágalo</a:t>
            </a:r>
            <a:endParaRPr/>
          </a:p>
          <a:p>
            <a:pPr indent="0" lvl="0" marL="0" rtl="0" algn="l">
              <a:spcBef>
                <a:spcPts val="0"/>
              </a:spcBef>
              <a:spcAft>
                <a:spcPts val="1600"/>
              </a:spcAft>
              <a:buNone/>
            </a:pPr>
            <a:r>
              <a:t/>
            </a:r>
            <a:endParaRPr/>
          </a:p>
        </p:txBody>
      </p:sp>
      <p:pic>
        <p:nvPicPr>
          <p:cNvPr descr="5 bombillas encendidas" id="191" name="Google Shape;191;p31"/>
          <p:cNvPicPr preferRelativeResize="0"/>
          <p:nvPr/>
        </p:nvPicPr>
        <p:blipFill>
          <a:blip r:embed="rId3">
            <a:alphaModFix/>
          </a:blip>
          <a:stretch>
            <a:fillRect/>
          </a:stretch>
        </p:blipFill>
        <p:spPr>
          <a:xfrm>
            <a:off x="829475" y="1519425"/>
            <a:ext cx="6206175" cy="1985050"/>
          </a:xfrm>
          <a:prstGeom prst="rect">
            <a:avLst/>
          </a:prstGeom>
          <a:noFill/>
          <a:ln>
            <a:noFill/>
          </a:ln>
        </p:spPr>
      </p:pic>
      <p:pic>
        <p:nvPicPr>
          <p:cNvPr descr="4 bombillas encendidas" id="192" name="Google Shape;192;p31"/>
          <p:cNvPicPr preferRelativeResize="0"/>
          <p:nvPr/>
        </p:nvPicPr>
        <p:blipFill>
          <a:blip r:embed="rId4">
            <a:alphaModFix/>
          </a:blip>
          <a:stretch>
            <a:fillRect/>
          </a:stretch>
        </p:blipFill>
        <p:spPr>
          <a:xfrm>
            <a:off x="1069092" y="1519425"/>
            <a:ext cx="5966558" cy="198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Copyright</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175" lvl="0" marL="0" rtl="0" algn="l">
              <a:lnSpc>
                <a:spcPct val="107916"/>
              </a:lnSpc>
              <a:spcBef>
                <a:spcPts val="0"/>
              </a:spcBef>
              <a:spcAft>
                <a:spcPts val="0"/>
              </a:spcAft>
              <a:buNone/>
            </a:pPr>
            <a:r>
              <a:rPr lang="es" sz="1400">
                <a:solidFill>
                  <a:srgbClr val="000000"/>
                </a:solidFill>
                <a:latin typeface="Comic Sans MS"/>
                <a:ea typeface="Comic Sans MS"/>
                <a:cs typeface="Comic Sans MS"/>
                <a:sym typeface="Comic Sans MS"/>
              </a:rPr>
              <a:t>El contenido de esta </a:t>
            </a:r>
            <a:r>
              <a:rPr lang="es" sz="1400">
                <a:solidFill>
                  <a:srgbClr val="000000"/>
                </a:solidFill>
                <a:latin typeface="Comic Sans MS"/>
                <a:ea typeface="Comic Sans MS"/>
                <a:cs typeface="Comic Sans MS"/>
                <a:sym typeface="Comic Sans MS"/>
              </a:rPr>
              <a:t>presentación</a:t>
            </a:r>
            <a:r>
              <a:rPr lang="es" sz="1400">
                <a:solidFill>
                  <a:srgbClr val="000000"/>
                </a:solidFill>
                <a:latin typeface="Comic Sans MS"/>
                <a:ea typeface="Comic Sans MS"/>
                <a:cs typeface="Comic Sans MS"/>
                <a:sym typeface="Comic Sans MS"/>
              </a:rPr>
              <a:t> es basado en una versión modificada de </a:t>
            </a:r>
            <a:r>
              <a:rPr b="1" i="1" lang="es" sz="1400">
                <a:solidFill>
                  <a:srgbClr val="000000"/>
                </a:solidFill>
                <a:latin typeface="Comic Sans MS"/>
                <a:ea typeface="Comic Sans MS"/>
                <a:cs typeface="Comic Sans MS"/>
                <a:sym typeface="Comic Sans MS"/>
              </a:rPr>
              <a:t>CS Unplugged: An enrichment and extension programme for primary-aged students</a:t>
            </a:r>
            <a:r>
              <a:rPr lang="es" sz="1400">
                <a:solidFill>
                  <a:srgbClr val="000000"/>
                </a:solidFill>
                <a:latin typeface="Comic Sans MS"/>
                <a:ea typeface="Comic Sans MS"/>
                <a:cs typeface="Comic Sans MS"/>
                <a:sym typeface="Comic Sans MS"/>
              </a:rPr>
              <a:t>. Traducido al español por la Dra. Nayda G. Santiago y modificado por María A. Marrero Ortíz, Lianne Sanchez Rodriguez y Yamil J. Gonzalez Zuaznabar. </a:t>
            </a:r>
            <a:endParaRPr sz="1400">
              <a:solidFill>
                <a:srgbClr val="000000"/>
              </a:solidFill>
              <a:latin typeface="Comic Sans MS"/>
              <a:ea typeface="Comic Sans MS"/>
              <a:cs typeface="Comic Sans MS"/>
              <a:sym typeface="Comic Sans MS"/>
            </a:endParaRPr>
          </a:p>
          <a:p>
            <a:pPr indent="0" lvl="0" marL="0" rtl="0" algn="l">
              <a:lnSpc>
                <a:spcPct val="107916"/>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s" sz="1400">
                <a:solidFill>
                  <a:srgbClr val="000000"/>
                </a:solidFill>
                <a:latin typeface="Comic Sans MS"/>
                <a:ea typeface="Comic Sans MS"/>
                <a:cs typeface="Comic Sans MS"/>
                <a:sym typeface="Comic Sans MS"/>
              </a:rPr>
              <a:t>El mismo es compartido bajo la licencia </a:t>
            </a:r>
            <a:r>
              <a:rPr i="1" lang="es" sz="1400">
                <a:solidFill>
                  <a:srgbClr val="000000"/>
                </a:solidFill>
                <a:latin typeface="Comic Sans MS"/>
                <a:ea typeface="Comic Sans MS"/>
                <a:cs typeface="Comic Sans MS"/>
                <a:sym typeface="Comic Sans MS"/>
              </a:rPr>
              <a:t>Attribution-ShareAlike 4.0 International de Creative Commons, </a:t>
            </a:r>
            <a:r>
              <a:rPr lang="es" sz="1400">
                <a:solidFill>
                  <a:srgbClr val="000000"/>
                </a:solidFill>
                <a:latin typeface="Comic Sans MS"/>
                <a:ea typeface="Comic Sans MS"/>
                <a:cs typeface="Comic Sans MS"/>
                <a:sym typeface="Comic Sans MS"/>
              </a:rPr>
              <a:t>según el original. </a:t>
            </a:r>
            <a:r>
              <a:rPr i="1" lang="es" sz="1400">
                <a:solidFill>
                  <a:srgbClr val="000000"/>
                </a:solidFill>
                <a:latin typeface="Comic Sans MS"/>
                <a:ea typeface="Comic Sans MS"/>
                <a:cs typeface="Comic Sans MS"/>
                <a:sym typeface="Comic Sans MS"/>
              </a:rPr>
              <a:t>(</a:t>
            </a:r>
            <a:r>
              <a:rPr i="1" lang="es" sz="1400" u="sng">
                <a:solidFill>
                  <a:srgbClr val="1155CC"/>
                </a:solidFill>
                <a:latin typeface="Comic Sans MS"/>
                <a:ea typeface="Comic Sans MS"/>
                <a:cs typeface="Comic Sans MS"/>
                <a:sym typeface="Comic Sans MS"/>
                <a:hlinkClick r:id="rId3"/>
              </a:rPr>
              <a:t>https://creativecommons.org/licenses/by-sa/4.0/</a:t>
            </a:r>
            <a:r>
              <a:rPr i="1" lang="es" sz="1400">
                <a:solidFill>
                  <a:srgbClr val="000000"/>
                </a:solidFill>
                <a:latin typeface="Comic Sans MS"/>
                <a:ea typeface="Comic Sans MS"/>
                <a:cs typeface="Comic Sans MS"/>
                <a:sym typeface="Comic Sans MS"/>
              </a:rPr>
              <a:t>)</a:t>
            </a:r>
            <a:endParaRPr sz="1400">
              <a:solidFill>
                <a:srgbClr val="000000"/>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400">
              <a:solidFill>
                <a:srgbClr val="000000"/>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rPr lang="es" sz="1400">
                <a:solidFill>
                  <a:srgbClr val="000000"/>
                </a:solidFill>
                <a:latin typeface="Comic Sans MS"/>
                <a:ea typeface="Comic Sans MS"/>
                <a:cs typeface="Comic Sans MS"/>
                <a:sym typeface="Comic Sans MS"/>
              </a:rPr>
              <a:t>Promovemos el uso, modificación menor y la distribución de este material, mientras sea para propósitos educacionales, no lucrativos y se atribuya el trabajo a los autores antes mencionados. </a:t>
            </a:r>
            <a:endParaRPr sz="1100">
              <a:solidFill>
                <a:srgbClr val="000000"/>
              </a:solidFill>
              <a:latin typeface="Calibri"/>
              <a:ea typeface="Calibri"/>
              <a:cs typeface="Calibri"/>
              <a:sym typeface="Calibri"/>
            </a:endParaRPr>
          </a:p>
          <a:p>
            <a:pPr indent="0" lvl="0" marL="0" rtl="0" algn="l">
              <a:spcBef>
                <a:spcPts val="8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77100" y="304025"/>
            <a:ext cx="8989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Algoritmo para convertir números decimales a binarios</a:t>
            </a:r>
            <a:endParaRPr/>
          </a:p>
        </p:txBody>
      </p:sp>
      <p:sp>
        <p:nvSpPr>
          <p:cNvPr id="198" name="Google Shape;198;p32"/>
          <p:cNvSpPr txBox="1"/>
          <p:nvPr>
            <p:ph idx="1" type="body"/>
          </p:nvPr>
        </p:nvSpPr>
        <p:spPr>
          <a:xfrm>
            <a:off x="311700" y="1296775"/>
            <a:ext cx="3000000" cy="727200"/>
          </a:xfrm>
          <a:prstGeom prst="rect">
            <a:avLst/>
          </a:prstGeom>
        </p:spPr>
        <p:txBody>
          <a:bodyPr anchorCtr="0" anchor="t" bIns="91425" lIns="91425" spcFirstLastPara="1" rIns="91425" wrap="square" tIns="91425">
            <a:noAutofit/>
          </a:bodyPr>
          <a:lstStyle/>
          <a:p>
            <a:pPr indent="457200" lvl="0" marL="1828800" rtl="0" algn="l">
              <a:lnSpc>
                <a:spcPct val="100000"/>
              </a:lnSpc>
              <a:spcBef>
                <a:spcPts val="0"/>
              </a:spcBef>
              <a:spcAft>
                <a:spcPts val="0"/>
              </a:spcAft>
              <a:buNone/>
            </a:pPr>
            <a:r>
              <a:rPr lang="es"/>
              <a:t>2.</a:t>
            </a:r>
            <a:endParaRPr/>
          </a:p>
          <a:p>
            <a:pPr indent="0" lvl="0" marL="0" rtl="0" algn="l">
              <a:lnSpc>
                <a:spcPct val="100000"/>
              </a:lnSpc>
              <a:spcBef>
                <a:spcPts val="0"/>
              </a:spcBef>
              <a:spcAft>
                <a:spcPts val="0"/>
              </a:spcAft>
              <a:buNone/>
            </a:pPr>
            <a:r>
              <a:rPr lang="es"/>
              <a:t>¿El 4 cabe en el 2?</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199" name="Google Shape;199;p32"/>
          <p:cNvSpPr txBox="1"/>
          <p:nvPr/>
        </p:nvSpPr>
        <p:spPr>
          <a:xfrm>
            <a:off x="311700" y="990400"/>
            <a:ext cx="8019000" cy="5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chemeClr val="dk2"/>
                </a:solidFill>
                <a:latin typeface="Source Code Pro"/>
                <a:ea typeface="Source Code Pro"/>
                <a:cs typeface="Source Code Pro"/>
                <a:sym typeface="Source Code Pro"/>
              </a:rPr>
              <a:t>¿El </a:t>
            </a:r>
            <a:r>
              <a:rPr lang="es" sz="1800">
                <a:solidFill>
                  <a:schemeClr val="dk2"/>
                </a:solidFill>
                <a:latin typeface="Source Code Pro"/>
                <a:ea typeface="Source Code Pro"/>
                <a:cs typeface="Source Code Pro"/>
                <a:sym typeface="Source Code Pro"/>
              </a:rPr>
              <a:t>8</a:t>
            </a:r>
            <a:r>
              <a:rPr lang="es" sz="1800">
                <a:solidFill>
                  <a:schemeClr val="dk2"/>
                </a:solidFill>
                <a:latin typeface="Source Code Pro"/>
                <a:ea typeface="Source Code Pro"/>
                <a:cs typeface="Source Code Pro"/>
                <a:sym typeface="Source Code Pro"/>
              </a:rPr>
              <a:t> cabe en el 10? </a:t>
            </a:r>
            <a:endParaRPr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t/>
            </a:r>
            <a:endParaRPr/>
          </a:p>
        </p:txBody>
      </p:sp>
      <p:sp>
        <p:nvSpPr>
          <p:cNvPr id="200" name="Google Shape;200;p32"/>
          <p:cNvSpPr txBox="1"/>
          <p:nvPr/>
        </p:nvSpPr>
        <p:spPr>
          <a:xfrm>
            <a:off x="311700" y="990400"/>
            <a:ext cx="7624800" cy="727200"/>
          </a:xfrm>
          <a:prstGeom prst="rect">
            <a:avLst/>
          </a:prstGeom>
          <a:noFill/>
          <a:ln>
            <a:noFill/>
          </a:ln>
        </p:spPr>
        <p:txBody>
          <a:bodyPr anchorCtr="0" anchor="t" bIns="91425" lIns="91425" spcFirstLastPara="1" rIns="91425" wrap="square" tIns="91425">
            <a:noAutofit/>
          </a:bodyPr>
          <a:lstStyle/>
          <a:p>
            <a:pPr indent="457200" lvl="0" marL="2286000" rtl="0" algn="l">
              <a:lnSpc>
                <a:spcPct val="115000"/>
              </a:lnSpc>
              <a:spcBef>
                <a:spcPts val="0"/>
              </a:spcBef>
              <a:spcAft>
                <a:spcPts val="0"/>
              </a:spcAft>
              <a:buNone/>
            </a:pPr>
            <a:r>
              <a:rPr lang="es" sz="1800">
                <a:solidFill>
                  <a:schemeClr val="dk2"/>
                </a:solidFill>
                <a:latin typeface="Source Code Pro"/>
                <a:ea typeface="Source Code Pro"/>
                <a:cs typeface="Source Code Pro"/>
                <a:sym typeface="Source Code Pro"/>
              </a:rPr>
              <a:t> </a:t>
            </a:r>
            <a:r>
              <a:rPr lang="es" sz="1800">
                <a:solidFill>
                  <a:schemeClr val="dk2"/>
                </a:solidFill>
                <a:latin typeface="Source Code Pro"/>
                <a:ea typeface="Source Code Pro"/>
                <a:cs typeface="Source Code Pro"/>
                <a:sym typeface="Source Code Pro"/>
              </a:rPr>
              <a:t>Sí, así que déjalo encendido.</a:t>
            </a:r>
            <a:endParaRPr sz="18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s" sz="1800">
                <a:solidFill>
                  <a:schemeClr val="dk2"/>
                </a:solidFill>
                <a:latin typeface="Source Code Pro"/>
                <a:ea typeface="Source Code Pro"/>
                <a:cs typeface="Source Code Pro"/>
                <a:sym typeface="Source Code Pro"/>
              </a:rPr>
              <a:t>¿Cuántos faltan?</a:t>
            </a:r>
            <a:endParaRPr/>
          </a:p>
        </p:txBody>
      </p:sp>
      <p:pic>
        <p:nvPicPr>
          <p:cNvPr descr="4 bombillas encendidas" id="201" name="Google Shape;201;p32"/>
          <p:cNvPicPr preferRelativeResize="0"/>
          <p:nvPr/>
        </p:nvPicPr>
        <p:blipFill>
          <a:blip r:embed="rId3">
            <a:alphaModFix/>
          </a:blip>
          <a:stretch>
            <a:fillRect/>
          </a:stretch>
        </p:blipFill>
        <p:spPr>
          <a:xfrm>
            <a:off x="1229292" y="2319013"/>
            <a:ext cx="5966558" cy="1985050"/>
          </a:xfrm>
          <a:prstGeom prst="rect">
            <a:avLst/>
          </a:prstGeom>
          <a:noFill/>
          <a:ln>
            <a:noFill/>
          </a:ln>
        </p:spPr>
      </p:pic>
      <p:sp>
        <p:nvSpPr>
          <p:cNvPr id="202" name="Google Shape;202;p32"/>
          <p:cNvSpPr txBox="1"/>
          <p:nvPr/>
        </p:nvSpPr>
        <p:spPr>
          <a:xfrm>
            <a:off x="3148625" y="1572600"/>
            <a:ext cx="3000000" cy="5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s" sz="1800">
                <a:solidFill>
                  <a:schemeClr val="dk2"/>
                </a:solidFill>
                <a:latin typeface="Source Code Pro"/>
                <a:ea typeface="Source Code Pro"/>
                <a:cs typeface="Source Code Pro"/>
                <a:sym typeface="Source Code Pro"/>
              </a:rPr>
              <a:t>No, así que apágalo</a:t>
            </a:r>
            <a:endParaRPr/>
          </a:p>
        </p:txBody>
      </p:sp>
      <p:pic>
        <p:nvPicPr>
          <p:cNvPr descr="3 bombillas encendidas" id="203" name="Google Shape;203;p32"/>
          <p:cNvPicPr preferRelativeResize="0"/>
          <p:nvPr/>
        </p:nvPicPr>
        <p:blipFill>
          <a:blip r:embed="rId4">
            <a:alphaModFix/>
          </a:blip>
          <a:stretch>
            <a:fillRect/>
          </a:stretch>
        </p:blipFill>
        <p:spPr>
          <a:xfrm>
            <a:off x="1213625" y="2299868"/>
            <a:ext cx="5966550" cy="20192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77100" y="304025"/>
            <a:ext cx="8989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Algoritmo para convertir números decimales a binarios</a:t>
            </a:r>
            <a:endParaRPr/>
          </a:p>
        </p:txBody>
      </p:sp>
      <p:sp>
        <p:nvSpPr>
          <p:cNvPr id="209" name="Google Shape;209;p33"/>
          <p:cNvSpPr txBox="1"/>
          <p:nvPr>
            <p:ph idx="1" type="body"/>
          </p:nvPr>
        </p:nvSpPr>
        <p:spPr>
          <a:xfrm>
            <a:off x="311700" y="1228675"/>
            <a:ext cx="28461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2 cabe en el 2? </a:t>
            </a:r>
            <a:endParaRPr/>
          </a:p>
          <a:p>
            <a:pPr indent="0" lvl="0" marL="0" rtl="0" algn="l">
              <a:spcBef>
                <a:spcPts val="1600"/>
              </a:spcBef>
              <a:spcAft>
                <a:spcPts val="1600"/>
              </a:spcAft>
              <a:buNone/>
            </a:pPr>
            <a:r>
              <a:t/>
            </a:r>
            <a:endParaRPr/>
          </a:p>
        </p:txBody>
      </p:sp>
      <p:pic>
        <p:nvPicPr>
          <p:cNvPr descr="3 bombillas encendidas" id="210" name="Google Shape;210;p33"/>
          <p:cNvPicPr preferRelativeResize="0"/>
          <p:nvPr/>
        </p:nvPicPr>
        <p:blipFill>
          <a:blip r:embed="rId3">
            <a:alphaModFix/>
          </a:blip>
          <a:stretch>
            <a:fillRect/>
          </a:stretch>
        </p:blipFill>
        <p:spPr>
          <a:xfrm>
            <a:off x="1081150" y="2769825"/>
            <a:ext cx="5825200" cy="2019275"/>
          </a:xfrm>
          <a:prstGeom prst="rect">
            <a:avLst/>
          </a:prstGeom>
          <a:noFill/>
          <a:ln>
            <a:noFill/>
          </a:ln>
        </p:spPr>
      </p:pic>
      <p:pic>
        <p:nvPicPr>
          <p:cNvPr descr="2 lightbulbs switched on" id="211" name="Google Shape;211;p33"/>
          <p:cNvPicPr preferRelativeResize="0"/>
          <p:nvPr/>
        </p:nvPicPr>
        <p:blipFill>
          <a:blip r:embed="rId4">
            <a:alphaModFix/>
          </a:blip>
          <a:stretch>
            <a:fillRect/>
          </a:stretch>
        </p:blipFill>
        <p:spPr>
          <a:xfrm>
            <a:off x="1042950" y="2769825"/>
            <a:ext cx="5597851" cy="2019275"/>
          </a:xfrm>
          <a:prstGeom prst="rect">
            <a:avLst/>
          </a:prstGeom>
          <a:noFill/>
          <a:ln>
            <a:noFill/>
          </a:ln>
        </p:spPr>
      </p:pic>
      <p:sp>
        <p:nvSpPr>
          <p:cNvPr id="212" name="Google Shape;212;p33"/>
          <p:cNvSpPr txBox="1"/>
          <p:nvPr/>
        </p:nvSpPr>
        <p:spPr>
          <a:xfrm>
            <a:off x="311700" y="1228675"/>
            <a:ext cx="7364100" cy="966000"/>
          </a:xfrm>
          <a:prstGeom prst="rect">
            <a:avLst/>
          </a:prstGeom>
          <a:noFill/>
          <a:ln>
            <a:noFill/>
          </a:ln>
        </p:spPr>
        <p:txBody>
          <a:bodyPr anchorCtr="0" anchor="t" bIns="91425" lIns="91425" spcFirstLastPara="1" rIns="91425" wrap="square" tIns="91425">
            <a:noAutofit/>
          </a:bodyPr>
          <a:lstStyle/>
          <a:p>
            <a:pPr indent="0" lvl="0" marL="2743200" rtl="0" algn="l">
              <a:lnSpc>
                <a:spcPct val="115000"/>
              </a:lnSpc>
              <a:spcBef>
                <a:spcPts val="0"/>
              </a:spcBef>
              <a:spcAft>
                <a:spcPts val="0"/>
              </a:spcAft>
              <a:buNone/>
            </a:pPr>
            <a:r>
              <a:rPr lang="es" sz="1800">
                <a:solidFill>
                  <a:schemeClr val="dk2"/>
                </a:solidFill>
                <a:latin typeface="Source Code Pro"/>
                <a:ea typeface="Source Code Pro"/>
                <a:cs typeface="Source Code Pro"/>
                <a:sym typeface="Source Code Pro"/>
              </a:rPr>
              <a:t>Sí, así que déjalo encendido.</a:t>
            </a:r>
            <a:endParaRPr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rPr lang="es" sz="1800">
                <a:solidFill>
                  <a:schemeClr val="dk2"/>
                </a:solidFill>
                <a:latin typeface="Source Code Pro"/>
                <a:ea typeface="Source Code Pro"/>
                <a:cs typeface="Source Code Pro"/>
                <a:sym typeface="Source Code Pro"/>
              </a:rPr>
              <a:t>¿Cuántos faltan? </a:t>
            </a:r>
            <a:endParaRPr/>
          </a:p>
        </p:txBody>
      </p:sp>
      <p:sp>
        <p:nvSpPr>
          <p:cNvPr id="213" name="Google Shape;213;p33"/>
          <p:cNvSpPr txBox="1"/>
          <p:nvPr/>
        </p:nvSpPr>
        <p:spPr>
          <a:xfrm>
            <a:off x="344175" y="1731425"/>
            <a:ext cx="3703500" cy="1104900"/>
          </a:xfrm>
          <a:prstGeom prst="rect">
            <a:avLst/>
          </a:prstGeom>
          <a:noFill/>
          <a:ln>
            <a:noFill/>
          </a:ln>
        </p:spPr>
        <p:txBody>
          <a:bodyPr anchorCtr="0" anchor="t" bIns="91425" lIns="91425" spcFirstLastPara="1" rIns="91425" wrap="square" tIns="91425">
            <a:noAutofit/>
          </a:bodyPr>
          <a:lstStyle/>
          <a:p>
            <a:pPr indent="457200" lvl="0" marL="1828800" rtl="0" algn="l">
              <a:lnSpc>
                <a:spcPct val="115000"/>
              </a:lnSpc>
              <a:spcBef>
                <a:spcPts val="0"/>
              </a:spcBef>
              <a:spcAft>
                <a:spcPts val="0"/>
              </a:spcAft>
              <a:buNone/>
            </a:pPr>
            <a:r>
              <a:rPr lang="es" sz="1800">
                <a:solidFill>
                  <a:schemeClr val="dk2"/>
                </a:solidFill>
                <a:latin typeface="Source Code Pro"/>
                <a:ea typeface="Source Code Pro"/>
                <a:cs typeface="Source Code Pro"/>
                <a:sym typeface="Source Code Pro"/>
              </a:rPr>
              <a:t>(Ninguno)</a:t>
            </a:r>
            <a:endParaRPr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rPr lang="es" sz="1800">
                <a:solidFill>
                  <a:schemeClr val="dk2"/>
                </a:solidFill>
                <a:latin typeface="Source Code Pro"/>
                <a:ea typeface="Source Code Pro"/>
                <a:cs typeface="Source Code Pro"/>
                <a:sym typeface="Source Code Pro"/>
              </a:rPr>
              <a:t>Apaga el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Ahora nos unimos en parejas para trabajar en el ejercicio de la </a:t>
            </a:r>
            <a:r>
              <a:rPr lang="es"/>
              <a:t>página</a:t>
            </a:r>
            <a:r>
              <a:rPr lang="es"/>
              <a:t> 2 del manual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Discusión</a:t>
            </a:r>
            <a:endParaRPr/>
          </a:p>
        </p:txBody>
      </p:sp>
      <p:pic>
        <p:nvPicPr>
          <p:cNvPr id="224" name="Google Shape;224;p35"/>
          <p:cNvPicPr preferRelativeResize="0"/>
          <p:nvPr/>
        </p:nvPicPr>
        <p:blipFill rotWithShape="1">
          <a:blip r:embed="rId3">
            <a:alphaModFix/>
          </a:blip>
          <a:srcRect b="1432" l="10169" r="15547" t="25505"/>
          <a:stretch/>
        </p:blipFill>
        <p:spPr>
          <a:xfrm>
            <a:off x="1345000" y="661400"/>
            <a:ext cx="6454002" cy="3569174"/>
          </a:xfrm>
          <a:prstGeom prst="rect">
            <a:avLst/>
          </a:prstGeom>
          <a:noFill/>
          <a:ln>
            <a:noFill/>
          </a:ln>
        </p:spPr>
      </p:pic>
      <p:sp>
        <p:nvSpPr>
          <p:cNvPr id="225" name="Google Shape;225;p35"/>
          <p:cNvSpPr txBox="1"/>
          <p:nvPr/>
        </p:nvSpPr>
        <p:spPr>
          <a:xfrm>
            <a:off x="3115275" y="738675"/>
            <a:ext cx="1770900" cy="5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latin typeface="Source Code Pro"/>
                <a:ea typeface="Source Code Pro"/>
                <a:cs typeface="Source Code Pro"/>
                <a:sym typeface="Source Code Pro"/>
              </a:rPr>
              <a:t>01001= 9 </a:t>
            </a:r>
            <a:endParaRPr sz="1800">
              <a:latin typeface="Source Code Pro"/>
              <a:ea typeface="Source Code Pro"/>
              <a:cs typeface="Source Code Pro"/>
              <a:sym typeface="Source Code Pro"/>
            </a:endParaRPr>
          </a:p>
        </p:txBody>
      </p:sp>
      <p:sp>
        <p:nvSpPr>
          <p:cNvPr id="226" name="Google Shape;226;p35"/>
          <p:cNvSpPr txBox="1"/>
          <p:nvPr/>
        </p:nvSpPr>
        <p:spPr>
          <a:xfrm>
            <a:off x="3059400" y="1376775"/>
            <a:ext cx="1512600" cy="54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800">
                <a:latin typeface="Source Code Pro"/>
                <a:ea typeface="Source Code Pro"/>
                <a:cs typeface="Source Code Pro"/>
                <a:sym typeface="Source Code Pro"/>
              </a:rPr>
              <a:t>101 = 5</a:t>
            </a:r>
            <a:endParaRPr sz="1800">
              <a:latin typeface="Source Code Pro"/>
              <a:ea typeface="Source Code Pro"/>
              <a:cs typeface="Source Code Pro"/>
              <a:sym typeface="Source Code Pro"/>
            </a:endParaRPr>
          </a:p>
        </p:txBody>
      </p:sp>
      <p:sp>
        <p:nvSpPr>
          <p:cNvPr id="227" name="Google Shape;227;p35"/>
          <p:cNvSpPr txBox="1"/>
          <p:nvPr/>
        </p:nvSpPr>
        <p:spPr>
          <a:xfrm>
            <a:off x="2924025" y="1983875"/>
            <a:ext cx="1895100" cy="54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800">
                <a:latin typeface="Source Code Pro"/>
                <a:ea typeface="Source Code Pro"/>
                <a:cs typeface="Source Code Pro"/>
                <a:sym typeface="Source Code Pro"/>
              </a:rPr>
              <a:t>00000 = 0</a:t>
            </a:r>
            <a:endParaRPr sz="1800">
              <a:latin typeface="Source Code Pro"/>
              <a:ea typeface="Source Code Pro"/>
              <a:cs typeface="Source Code Pro"/>
              <a:sym typeface="Source Code Pro"/>
            </a:endParaRPr>
          </a:p>
        </p:txBody>
      </p:sp>
      <p:sp>
        <p:nvSpPr>
          <p:cNvPr id="228" name="Google Shape;228;p35"/>
          <p:cNvSpPr txBox="1"/>
          <p:nvPr/>
        </p:nvSpPr>
        <p:spPr>
          <a:xfrm>
            <a:off x="3346100" y="2647775"/>
            <a:ext cx="1103700" cy="54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800">
                <a:latin typeface="Source Code Pro"/>
                <a:ea typeface="Source Code Pro"/>
                <a:cs typeface="Source Code Pro"/>
                <a:sym typeface="Source Code Pro"/>
              </a:rPr>
              <a:t>10 = 2</a:t>
            </a:r>
            <a:endParaRPr sz="1800">
              <a:latin typeface="Source Code Pro"/>
              <a:ea typeface="Source Code Pro"/>
              <a:cs typeface="Source Code Pro"/>
              <a:sym typeface="Source Code Pro"/>
            </a:endParaRPr>
          </a:p>
        </p:txBody>
      </p:sp>
      <p:sp>
        <p:nvSpPr>
          <p:cNvPr id="229" name="Google Shape;229;p35"/>
          <p:cNvSpPr txBox="1"/>
          <p:nvPr/>
        </p:nvSpPr>
        <p:spPr>
          <a:xfrm>
            <a:off x="2674225" y="3311675"/>
            <a:ext cx="1103700" cy="54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800">
                <a:latin typeface="Source Code Pro"/>
                <a:ea typeface="Source Code Pro"/>
                <a:cs typeface="Source Code Pro"/>
                <a:sym typeface="Source Code Pro"/>
              </a:rPr>
              <a:t>0</a:t>
            </a:r>
            <a:endParaRPr sz="1800">
              <a:latin typeface="Source Code Pro"/>
              <a:ea typeface="Source Code Pro"/>
              <a:cs typeface="Source Code Pro"/>
              <a:sym typeface="Source Code Pro"/>
            </a:endParaRPr>
          </a:p>
        </p:txBody>
      </p:sp>
      <p:sp>
        <p:nvSpPr>
          <p:cNvPr id="230" name="Google Shape;230;p35"/>
          <p:cNvSpPr txBox="1"/>
          <p:nvPr/>
        </p:nvSpPr>
        <p:spPr>
          <a:xfrm>
            <a:off x="6884950" y="670550"/>
            <a:ext cx="1710300" cy="5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latin typeface="Source Code Pro"/>
                <a:ea typeface="Source Code Pro"/>
                <a:cs typeface="Source Code Pro"/>
                <a:sym typeface="Source Code Pro"/>
              </a:rPr>
              <a:t>1010 = 10</a:t>
            </a:r>
            <a:endParaRPr sz="1800">
              <a:latin typeface="Source Code Pro"/>
              <a:ea typeface="Source Code Pro"/>
              <a:cs typeface="Source Code Pro"/>
              <a:sym typeface="Source Code Pro"/>
            </a:endParaRPr>
          </a:p>
        </p:txBody>
      </p:sp>
      <p:sp>
        <p:nvSpPr>
          <p:cNvPr id="231" name="Google Shape;231;p35"/>
          <p:cNvSpPr txBox="1"/>
          <p:nvPr/>
        </p:nvSpPr>
        <p:spPr>
          <a:xfrm>
            <a:off x="6949175" y="1376775"/>
            <a:ext cx="14529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Source Code Pro"/>
                <a:ea typeface="Source Code Pro"/>
                <a:cs typeface="Source Code Pro"/>
                <a:sym typeface="Source Code Pro"/>
              </a:rPr>
              <a:t>1101 =13</a:t>
            </a:r>
            <a:endParaRPr sz="1800">
              <a:latin typeface="Source Code Pro"/>
              <a:ea typeface="Source Code Pro"/>
              <a:cs typeface="Source Code Pro"/>
              <a:sym typeface="Source Code Pro"/>
            </a:endParaRPr>
          </a:p>
        </p:txBody>
      </p:sp>
      <p:sp>
        <p:nvSpPr>
          <p:cNvPr id="232" name="Google Shape;232;p35"/>
          <p:cNvSpPr txBox="1"/>
          <p:nvPr/>
        </p:nvSpPr>
        <p:spPr>
          <a:xfrm>
            <a:off x="6949175" y="1951650"/>
            <a:ext cx="17103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Source Code Pro"/>
                <a:ea typeface="Source Code Pro"/>
                <a:cs typeface="Source Code Pro"/>
                <a:sym typeface="Source Code Pro"/>
              </a:rPr>
              <a:t>10001 = 17</a:t>
            </a:r>
            <a:endParaRPr sz="1800">
              <a:latin typeface="Source Code Pro"/>
              <a:ea typeface="Source Code Pro"/>
              <a:cs typeface="Source Code Pro"/>
              <a:sym typeface="Source Code Pro"/>
            </a:endParaRPr>
          </a:p>
        </p:txBody>
      </p:sp>
      <p:sp>
        <p:nvSpPr>
          <p:cNvPr id="233" name="Google Shape;233;p35"/>
          <p:cNvSpPr txBox="1"/>
          <p:nvPr/>
        </p:nvSpPr>
        <p:spPr>
          <a:xfrm>
            <a:off x="6944550" y="2647775"/>
            <a:ext cx="17709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Source Code Pro"/>
                <a:ea typeface="Source Code Pro"/>
                <a:cs typeface="Source Code Pro"/>
                <a:sym typeface="Source Code Pro"/>
              </a:rPr>
              <a:t>10100 =20 </a:t>
            </a:r>
            <a:endParaRPr sz="1800">
              <a:latin typeface="Source Code Pro"/>
              <a:ea typeface="Source Code Pro"/>
              <a:cs typeface="Source Code Pro"/>
              <a:sym typeface="Source Code Pro"/>
            </a:endParaRPr>
          </a:p>
        </p:txBody>
      </p:sp>
      <p:sp>
        <p:nvSpPr>
          <p:cNvPr id="234" name="Google Shape;234;p35"/>
          <p:cNvSpPr txBox="1"/>
          <p:nvPr/>
        </p:nvSpPr>
        <p:spPr>
          <a:xfrm>
            <a:off x="6839225" y="3343900"/>
            <a:ext cx="1672800" cy="54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800">
                <a:latin typeface="Source Code Pro"/>
                <a:ea typeface="Source Code Pro"/>
                <a:cs typeface="Source Code Pro"/>
                <a:sym typeface="Source Code Pro"/>
              </a:rPr>
              <a:t>11111 = 31  </a:t>
            </a:r>
            <a:endParaRPr sz="1800">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Velas binarias o velas normales</a:t>
            </a:r>
            <a:endParaRPr/>
          </a:p>
        </p:txBody>
      </p:sp>
      <p:sp>
        <p:nvSpPr>
          <p:cNvPr id="240" name="Google Shape;240;p36"/>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N</a:t>
            </a:r>
            <a:r>
              <a:rPr lang="es"/>
              <a:t>ormalmente usamos una vela por cada año de edad.</a:t>
            </a:r>
            <a:endParaRPr/>
          </a:p>
        </p:txBody>
      </p:sp>
      <p:pic>
        <p:nvPicPr>
          <p:cNvPr id="241" name="Google Shape;241;p36"/>
          <p:cNvPicPr preferRelativeResize="0"/>
          <p:nvPr/>
        </p:nvPicPr>
        <p:blipFill>
          <a:blip r:embed="rId3">
            <a:alphaModFix/>
          </a:blip>
          <a:stretch>
            <a:fillRect/>
          </a:stretch>
        </p:blipFill>
        <p:spPr>
          <a:xfrm>
            <a:off x="5076825" y="1166813"/>
            <a:ext cx="3562350" cy="2809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¿De quién es el Bizcocho?</a:t>
            </a:r>
            <a:endParaRPr/>
          </a:p>
        </p:txBody>
      </p:sp>
      <p:sp>
        <p:nvSpPr>
          <p:cNvPr id="247" name="Google Shape;247;p37"/>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¿Porque dudamos?</a:t>
            </a:r>
            <a:endParaRPr/>
          </a:p>
        </p:txBody>
      </p:sp>
      <p:pic>
        <p:nvPicPr>
          <p:cNvPr id="248" name="Google Shape;248;p37"/>
          <p:cNvPicPr preferRelativeResize="0"/>
          <p:nvPr/>
        </p:nvPicPr>
        <p:blipFill>
          <a:blip r:embed="rId3">
            <a:alphaModFix/>
          </a:blip>
          <a:stretch>
            <a:fillRect/>
          </a:stretch>
        </p:blipFill>
        <p:spPr>
          <a:xfrm>
            <a:off x="4633870" y="724200"/>
            <a:ext cx="4448256" cy="4224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311700" y="555600"/>
            <a:ext cx="4473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¿Cuantos caracteres se pueden escribir en una computadora?</a:t>
            </a:r>
            <a:endParaRPr/>
          </a:p>
        </p:txBody>
      </p:sp>
      <p:sp>
        <p:nvSpPr>
          <p:cNvPr id="254" name="Google Shape;254;p3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En realidad no </a:t>
            </a:r>
            <a:r>
              <a:rPr lang="es"/>
              <a:t>sólo </a:t>
            </a:r>
            <a:r>
              <a:rPr lang="es"/>
              <a:t>nos comunicamos con la computadora a </a:t>
            </a:r>
            <a:r>
              <a:rPr lang="es"/>
              <a:t>través </a:t>
            </a:r>
            <a:r>
              <a:rPr lang="es"/>
              <a:t>de las 27 letras del alfabeto, si no que tenemos que tener en cuenta otros lenguajes, caracteres especiales que </a:t>
            </a:r>
            <a:r>
              <a:rPr lang="es"/>
              <a:t>también </a:t>
            </a:r>
            <a:r>
              <a:rPr lang="es"/>
              <a:t>necesitamos como las comas (,) y los signos de pregunta (¿,?) y otros que usamos para comunicarnos de manera divertida como los </a:t>
            </a:r>
            <a:r>
              <a:rPr i="1" lang="es"/>
              <a:t>emojis</a:t>
            </a:r>
            <a:endParaRPr/>
          </a:p>
        </p:txBody>
      </p:sp>
      <p:pic>
        <p:nvPicPr>
          <p:cNvPr id="255" name="Google Shape;255;p38"/>
          <p:cNvPicPr preferRelativeResize="0"/>
          <p:nvPr/>
        </p:nvPicPr>
        <p:blipFill>
          <a:blip r:embed="rId3">
            <a:alphaModFix/>
          </a:blip>
          <a:stretch>
            <a:fillRect/>
          </a:stretch>
        </p:blipFill>
        <p:spPr>
          <a:xfrm>
            <a:off x="5510975" y="323400"/>
            <a:ext cx="3365800" cy="1220100"/>
          </a:xfrm>
          <a:prstGeom prst="rect">
            <a:avLst/>
          </a:prstGeom>
          <a:noFill/>
          <a:ln>
            <a:noFill/>
          </a:ln>
        </p:spPr>
      </p:pic>
      <p:sp>
        <p:nvSpPr>
          <p:cNvPr id="256" name="Google Shape;256;p38"/>
          <p:cNvSpPr txBox="1"/>
          <p:nvPr/>
        </p:nvSpPr>
        <p:spPr>
          <a:xfrm>
            <a:off x="5614575" y="1846050"/>
            <a:ext cx="3563100" cy="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600">
                <a:latin typeface="Source Code Pro"/>
                <a:ea typeface="Source Code Pro"/>
                <a:cs typeface="Source Code Pro"/>
                <a:sym typeface="Source Code Pro"/>
              </a:rPr>
              <a:t>Fuente: </a:t>
            </a:r>
            <a:r>
              <a:rPr lang="es" sz="600" u="sng">
                <a:latin typeface="Source Code Pro"/>
                <a:ea typeface="Source Code Pro"/>
                <a:cs typeface="Source Code Pro"/>
                <a:sym typeface="Source Code Pro"/>
                <a:hlinkClick r:id="rId4"/>
              </a:rPr>
              <a:t>https://commons.wikimedia.org/wiki/File:American_typewriter_keyboard_layout.svg</a:t>
            </a:r>
            <a:endParaRPr sz="600">
              <a:latin typeface="Source Code Pro"/>
              <a:ea typeface="Source Code Pro"/>
              <a:cs typeface="Source Code Pro"/>
              <a:sym typeface="Source Code Pro"/>
            </a:endParaRPr>
          </a:p>
        </p:txBody>
      </p:sp>
      <p:pic>
        <p:nvPicPr>
          <p:cNvPr id="257" name="Google Shape;257;p38"/>
          <p:cNvPicPr preferRelativeResize="0"/>
          <p:nvPr/>
        </p:nvPicPr>
        <p:blipFill>
          <a:blip r:embed="rId5">
            <a:alphaModFix/>
          </a:blip>
          <a:stretch>
            <a:fillRect/>
          </a:stretch>
        </p:blipFill>
        <p:spPr>
          <a:xfrm>
            <a:off x="5510982" y="3348900"/>
            <a:ext cx="3365794" cy="1220100"/>
          </a:xfrm>
          <a:prstGeom prst="rect">
            <a:avLst/>
          </a:prstGeom>
          <a:noFill/>
          <a:ln>
            <a:noFill/>
          </a:ln>
        </p:spPr>
      </p:pic>
      <p:sp>
        <p:nvSpPr>
          <p:cNvPr id="258" name="Google Shape;258;p38"/>
          <p:cNvSpPr txBox="1"/>
          <p:nvPr/>
        </p:nvSpPr>
        <p:spPr>
          <a:xfrm>
            <a:off x="5614575" y="4569000"/>
            <a:ext cx="3563100" cy="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500">
                <a:latin typeface="Source Code Pro"/>
                <a:ea typeface="Source Code Pro"/>
                <a:cs typeface="Source Code Pro"/>
                <a:sym typeface="Source Code Pro"/>
              </a:rPr>
              <a:t>Fuente: </a:t>
            </a:r>
            <a:endParaRPr sz="500">
              <a:latin typeface="Source Code Pro"/>
              <a:ea typeface="Source Code Pro"/>
              <a:cs typeface="Source Code Pro"/>
              <a:sym typeface="Source Code Pro"/>
            </a:endParaRPr>
          </a:p>
          <a:p>
            <a:pPr indent="0" lvl="0" marL="0" rtl="0" algn="l">
              <a:spcBef>
                <a:spcPts val="0"/>
              </a:spcBef>
              <a:spcAft>
                <a:spcPts val="0"/>
              </a:spcAft>
              <a:buNone/>
            </a:pPr>
            <a:r>
              <a:rPr lang="es" sz="500" u="sng">
                <a:latin typeface="Source Code Pro"/>
                <a:ea typeface="Source Code Pro"/>
                <a:cs typeface="Source Code Pro"/>
                <a:sym typeface="Source Code Pro"/>
                <a:hlinkClick r:id="rId6"/>
              </a:rPr>
              <a:t>https://commons.wikimedia.org/wiki/File:Arabic_typewriter_keyboard_layout.svg</a:t>
            </a:r>
            <a:endParaRPr sz="500">
              <a:latin typeface="Source Code Pro"/>
              <a:ea typeface="Source Code Pro"/>
              <a:cs typeface="Source Code Pro"/>
              <a:sym typeface="Source Code Pro"/>
            </a:endParaRPr>
          </a:p>
        </p:txBody>
      </p:sp>
      <p:pic>
        <p:nvPicPr>
          <p:cNvPr id="259" name="Google Shape;259;p38"/>
          <p:cNvPicPr preferRelativeResize="0"/>
          <p:nvPr/>
        </p:nvPicPr>
        <p:blipFill>
          <a:blip r:embed="rId7">
            <a:alphaModFix/>
          </a:blip>
          <a:stretch>
            <a:fillRect/>
          </a:stretch>
        </p:blipFill>
        <p:spPr>
          <a:xfrm>
            <a:off x="3884025" y="1883775"/>
            <a:ext cx="1375950" cy="1375950"/>
          </a:xfrm>
          <a:prstGeom prst="rect">
            <a:avLst/>
          </a:prstGeom>
          <a:noFill/>
          <a:ln>
            <a:noFill/>
          </a:ln>
        </p:spPr>
      </p:pic>
      <p:sp>
        <p:nvSpPr>
          <p:cNvPr id="260" name="Google Shape;260;p38"/>
          <p:cNvSpPr txBox="1"/>
          <p:nvPr/>
        </p:nvSpPr>
        <p:spPr>
          <a:xfrm>
            <a:off x="3794075" y="3145200"/>
            <a:ext cx="1716900" cy="2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600">
                <a:latin typeface="Source Code Pro"/>
                <a:ea typeface="Source Code Pro"/>
                <a:cs typeface="Source Code Pro"/>
                <a:sym typeface="Source Code Pro"/>
              </a:rPr>
              <a:t>Fuente:https://commons.wikimedia.org/w/index.php?curid=69428100</a:t>
            </a:r>
            <a:endParaRPr sz="600">
              <a:latin typeface="Source Code Pro"/>
              <a:ea typeface="Source Code Pro"/>
              <a:cs typeface="Source Code Pro"/>
              <a:sym typeface="Source Code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Codigo Ascii</a:t>
            </a:r>
            <a:endParaRPr/>
          </a:p>
        </p:txBody>
      </p:sp>
      <p:sp>
        <p:nvSpPr>
          <p:cNvPr id="266" name="Google Shape;266;p39"/>
          <p:cNvSpPr txBox="1"/>
          <p:nvPr>
            <p:ph idx="1" type="body"/>
          </p:nvPr>
        </p:nvSpPr>
        <p:spPr>
          <a:xfrm>
            <a:off x="311700" y="977100"/>
            <a:ext cx="39102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En realidad son muchos caracteres los que utilizamos para comunicarnos con la computadora, </a:t>
            </a:r>
            <a:r>
              <a:rPr lang="es"/>
              <a:t>así </a:t>
            </a:r>
            <a:r>
              <a:rPr lang="es"/>
              <a:t>que la </a:t>
            </a:r>
            <a:r>
              <a:rPr lang="es"/>
              <a:t>representación binaria de cada uno es muy grande. Existe un sistema universal para representar todos los caracteres, el </a:t>
            </a:r>
            <a:r>
              <a:rPr lang="es"/>
              <a:t>código</a:t>
            </a:r>
            <a:r>
              <a:rPr lang="es"/>
              <a:t> ASCII.</a:t>
            </a:r>
            <a:endParaRPr/>
          </a:p>
        </p:txBody>
      </p:sp>
      <p:graphicFrame>
        <p:nvGraphicFramePr>
          <p:cNvPr id="267" name="Google Shape;267;p39"/>
          <p:cNvGraphicFramePr/>
          <p:nvPr/>
        </p:nvGraphicFramePr>
        <p:xfrm>
          <a:off x="4844700" y="271463"/>
          <a:ext cx="3000000" cy="3000000"/>
        </p:xfrm>
        <a:graphic>
          <a:graphicData uri="http://schemas.openxmlformats.org/drawingml/2006/table">
            <a:tbl>
              <a:tblPr>
                <a:noFill/>
                <a:tableStyleId>{06DF8DEA-8088-4511-B42A-3D4290A4A663}</a:tableStyleId>
              </a:tblPr>
              <a:tblGrid>
                <a:gridCol w="625500"/>
                <a:gridCol w="692975"/>
                <a:gridCol w="619775"/>
                <a:gridCol w="715325"/>
              </a:tblGrid>
              <a:tr h="154175">
                <a:tc>
                  <a:txBody>
                    <a:bodyPr/>
                    <a:lstStyle/>
                    <a:p>
                      <a:pPr indent="0" lvl="0" marL="0" rtl="0" algn="l">
                        <a:lnSpc>
                          <a:spcPct val="115000"/>
                        </a:lnSpc>
                        <a:spcBef>
                          <a:spcPts val="0"/>
                        </a:spcBef>
                        <a:spcAft>
                          <a:spcPts val="0"/>
                        </a:spcAft>
                        <a:buNone/>
                      </a:pPr>
                      <a:r>
                        <a:rPr b="1" lang="es" sz="900">
                          <a:latin typeface="Source Code Pro"/>
                          <a:ea typeface="Source Code Pro"/>
                          <a:cs typeface="Source Code Pro"/>
                          <a:sym typeface="Source Code Pro"/>
                        </a:rPr>
                        <a:t>Caracter</a:t>
                      </a:r>
                      <a:endParaRPr b="1"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DD0E1"/>
                    </a:solidFill>
                  </a:tcPr>
                </a:tc>
                <a:tc>
                  <a:txBody>
                    <a:bodyPr/>
                    <a:lstStyle/>
                    <a:p>
                      <a:pPr indent="0" lvl="0" marL="0" rtl="0" algn="l">
                        <a:lnSpc>
                          <a:spcPct val="115000"/>
                        </a:lnSpc>
                        <a:spcBef>
                          <a:spcPts val="0"/>
                        </a:spcBef>
                        <a:spcAft>
                          <a:spcPts val="0"/>
                        </a:spcAft>
                        <a:buNone/>
                      </a:pPr>
                      <a:r>
                        <a:rPr b="1" lang="es" sz="900">
                          <a:latin typeface="Source Code Pro"/>
                          <a:ea typeface="Source Code Pro"/>
                          <a:cs typeface="Source Code Pro"/>
                          <a:sym typeface="Source Code Pro"/>
                        </a:rPr>
                        <a:t>ASCII</a:t>
                      </a:r>
                      <a:endParaRPr b="1"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DD0E1"/>
                    </a:solidFill>
                  </a:tcPr>
                </a:tc>
                <a:tc>
                  <a:txBody>
                    <a:bodyPr/>
                    <a:lstStyle/>
                    <a:p>
                      <a:pPr indent="0" lvl="0" marL="0" rtl="0" algn="l">
                        <a:lnSpc>
                          <a:spcPct val="115000"/>
                        </a:lnSpc>
                        <a:spcBef>
                          <a:spcPts val="0"/>
                        </a:spcBef>
                        <a:spcAft>
                          <a:spcPts val="0"/>
                        </a:spcAft>
                        <a:buNone/>
                      </a:pPr>
                      <a:r>
                        <a:rPr b="1" lang="es" sz="900">
                          <a:latin typeface="Source Code Pro"/>
                          <a:ea typeface="Source Code Pro"/>
                          <a:cs typeface="Source Code Pro"/>
                          <a:sym typeface="Source Code Pro"/>
                        </a:rPr>
                        <a:t>Caracter</a:t>
                      </a:r>
                      <a:endParaRPr b="1"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DD0E1"/>
                    </a:solidFill>
                  </a:tcPr>
                </a:tc>
                <a:tc>
                  <a:txBody>
                    <a:bodyPr/>
                    <a:lstStyle/>
                    <a:p>
                      <a:pPr indent="0" lvl="0" marL="0" rtl="0" algn="l">
                        <a:lnSpc>
                          <a:spcPct val="115000"/>
                        </a:lnSpc>
                        <a:spcBef>
                          <a:spcPts val="0"/>
                        </a:spcBef>
                        <a:spcAft>
                          <a:spcPts val="0"/>
                        </a:spcAft>
                        <a:buNone/>
                      </a:pPr>
                      <a:r>
                        <a:rPr b="1" lang="es" sz="900">
                          <a:latin typeface="Source Code Pro"/>
                          <a:ea typeface="Source Code Pro"/>
                          <a:cs typeface="Source Code Pro"/>
                          <a:sym typeface="Source Code Pro"/>
                        </a:rPr>
                        <a:t>ASCII</a:t>
                      </a:r>
                      <a:endParaRPr b="1"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DD0E1"/>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W</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0101 0111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7125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B</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X</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0101 1000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C</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Y</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0101 1001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D</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0100 0100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Z</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0101 1010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E</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0011 0000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78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F</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0100 0110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6262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G</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0100 0111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2</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H</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0100 1000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3</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I</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4</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0011 0100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J</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5</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K</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6</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0011 0110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L</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0100 1100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7</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0011 0111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M</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8</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0011 1000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N</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0100 1110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9</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O</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0100 1111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0010 1011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832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P</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0101 0000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0010 1101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000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Q</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0101 0001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0010 1010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R</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0011 1010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S</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0101 0100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&lt;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0011 1100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r h="154175">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U</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0101 0101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0011 1011</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9600">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V</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lnSpc>
                          <a:spcPct val="115000"/>
                        </a:lnSpc>
                        <a:spcBef>
                          <a:spcPts val="0"/>
                        </a:spcBef>
                        <a:spcAft>
                          <a:spcPts val="0"/>
                        </a:spcAft>
                        <a:buNone/>
                      </a:pPr>
                      <a:r>
                        <a:rPr lang="es" sz="900">
                          <a:latin typeface="Source Code Pro"/>
                          <a:ea typeface="Source Code Pro"/>
                          <a:cs typeface="Source Code Pro"/>
                          <a:sym typeface="Source Code Pro"/>
                        </a:rPr>
                        <a:t>0101 0110</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c>
                  <a:txBody>
                    <a:bodyPr/>
                    <a:lstStyle/>
                    <a:p>
                      <a:pPr indent="0" lvl="0" marL="0" rtl="0" algn="l">
                        <a:spcBef>
                          <a:spcPts val="0"/>
                        </a:spcBef>
                        <a:spcAft>
                          <a:spcPts val="0"/>
                        </a:spcAft>
                        <a:buNone/>
                      </a:pPr>
                      <a:r>
                        <a:t/>
                      </a:r>
                      <a:endParaRPr sz="900">
                        <a:latin typeface="Source Code Pro"/>
                        <a:ea typeface="Source Code Pro"/>
                        <a:cs typeface="Source Code Pro"/>
                        <a:sym typeface="Source Code Pr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F7FA"/>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555600"/>
            <a:ext cx="4719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a:t>
            </a:r>
            <a:r>
              <a:rPr lang="es"/>
              <a:t>Cómo </a:t>
            </a:r>
            <a:r>
              <a:rPr lang="es"/>
              <a:t>representarías</a:t>
            </a:r>
            <a:r>
              <a:rPr lang="es"/>
              <a:t> las letras del alfabeto usando </a:t>
            </a:r>
            <a:r>
              <a:rPr lang="es"/>
              <a:t>números</a:t>
            </a:r>
            <a:r>
              <a:rPr lang="es"/>
              <a:t>?</a:t>
            </a:r>
            <a:endParaRPr/>
          </a:p>
        </p:txBody>
      </p:sp>
      <p:sp>
        <p:nvSpPr>
          <p:cNvPr id="273" name="Google Shape;273;p40"/>
          <p:cNvSpPr txBox="1"/>
          <p:nvPr>
            <p:ph idx="1" type="body"/>
          </p:nvPr>
        </p:nvSpPr>
        <p:spPr>
          <a:xfrm>
            <a:off x="311700" y="1389600"/>
            <a:ext cx="31665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a:t>
            </a:r>
            <a:r>
              <a:rPr lang="es"/>
              <a:t>código</a:t>
            </a:r>
            <a:r>
              <a:rPr lang="es"/>
              <a:t> ASCII es muy </a:t>
            </a:r>
            <a:r>
              <a:rPr lang="es"/>
              <a:t>útil</a:t>
            </a:r>
            <a:r>
              <a:rPr lang="es"/>
              <a:t> para que las computadoras puedan entender lo que queremos decir, pero para simplificar las tareas de hoy, crearemos nuestra propia </a:t>
            </a:r>
            <a:r>
              <a:rPr lang="es"/>
              <a:t>representación </a:t>
            </a:r>
            <a:r>
              <a:rPr lang="es"/>
              <a:t>del alfabeto en </a:t>
            </a:r>
            <a:r>
              <a:rPr lang="es"/>
              <a:t>números </a:t>
            </a:r>
            <a:r>
              <a:rPr lang="es"/>
              <a:t>binarios. </a:t>
            </a:r>
            <a:endParaRPr/>
          </a:p>
          <a:p>
            <a:pPr indent="0" lvl="0" marL="0" rtl="0" algn="l">
              <a:spcBef>
                <a:spcPts val="1600"/>
              </a:spcBef>
              <a:spcAft>
                <a:spcPts val="1600"/>
              </a:spcAft>
              <a:buNone/>
            </a:pPr>
            <a:r>
              <a:rPr lang="es"/>
              <a:t>Primero asignaremos un </a:t>
            </a:r>
            <a:r>
              <a:rPr lang="es"/>
              <a:t>número</a:t>
            </a:r>
            <a:r>
              <a:rPr lang="es"/>
              <a:t> a cada letra del alfabeto, y luego la </a:t>
            </a:r>
            <a:r>
              <a:rPr lang="es"/>
              <a:t>convertiremos a su representación binaria. </a:t>
            </a:r>
            <a:r>
              <a:rPr lang="es"/>
              <a:t> </a:t>
            </a:r>
            <a:endParaRPr/>
          </a:p>
        </p:txBody>
      </p:sp>
      <p:pic>
        <p:nvPicPr>
          <p:cNvPr id="274" name="Google Shape;274;p40"/>
          <p:cNvPicPr preferRelativeResize="0"/>
          <p:nvPr/>
        </p:nvPicPr>
        <p:blipFill>
          <a:blip r:embed="rId3">
            <a:alphaModFix/>
          </a:blip>
          <a:stretch>
            <a:fillRect/>
          </a:stretch>
        </p:blipFill>
        <p:spPr>
          <a:xfrm>
            <a:off x="5031300" y="1243612"/>
            <a:ext cx="3369600" cy="2656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Completemos la Tabla de la pagina 3. </a:t>
            </a:r>
            <a:endParaRPr/>
          </a:p>
          <a:p>
            <a:pPr indent="0" lvl="0" marL="0" rtl="0" algn="l">
              <a:spcBef>
                <a:spcPts val="0"/>
              </a:spcBef>
              <a:spcAft>
                <a:spcPts val="0"/>
              </a:spcAft>
              <a:buNone/>
            </a:pPr>
            <a:r>
              <a:rPr lang="es"/>
              <a:t>¿Que dice el mensaje?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5" title="Copia de Lo Que Falta En Nuestras Escuelas.mp4">
            <a:hlinkClick r:id="rId3"/>
          </p:cNvPr>
          <p:cNvPicPr preferRelativeResize="0"/>
          <p:nvPr/>
        </p:nvPicPr>
        <p:blipFill>
          <a:blip r:embed="rId4">
            <a:alphaModFix/>
          </a:blip>
          <a:stretch>
            <a:fillRect/>
          </a:stretch>
        </p:blipFill>
        <p:spPr>
          <a:xfrm>
            <a:off x="1248975" y="191588"/>
            <a:ext cx="6347075" cy="4760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graphicFrame>
        <p:nvGraphicFramePr>
          <p:cNvPr id="284" name="Google Shape;284;p42"/>
          <p:cNvGraphicFramePr/>
          <p:nvPr/>
        </p:nvGraphicFramePr>
        <p:xfrm>
          <a:off x="952500" y="1495425"/>
          <a:ext cx="3000000" cy="3000000"/>
        </p:xfrm>
        <a:graphic>
          <a:graphicData uri="http://schemas.openxmlformats.org/drawingml/2006/table">
            <a:tbl>
              <a:tblPr>
                <a:noFill/>
                <a:tableStyleId>{127D090D-A07C-4F2C-87BD-0D04988C88CC}</a:tableStyleId>
              </a:tblPr>
              <a:tblGrid>
                <a:gridCol w="904875"/>
                <a:gridCol w="904875"/>
                <a:gridCol w="904875"/>
                <a:gridCol w="904875"/>
                <a:gridCol w="904875"/>
                <a:gridCol w="904875"/>
                <a:gridCol w="904875"/>
                <a:gridCol w="904875"/>
              </a:tblGrid>
              <a:tr h="381000">
                <a:tc>
                  <a:txBody>
                    <a:bodyPr/>
                    <a:lstStyle/>
                    <a:p>
                      <a:pPr indent="0" lvl="0" marL="0" rtl="0" algn="l">
                        <a:spcBef>
                          <a:spcPts val="0"/>
                        </a:spcBef>
                        <a:spcAft>
                          <a:spcPts val="0"/>
                        </a:spcAft>
                        <a:buNone/>
                      </a:pPr>
                      <a:r>
                        <a:rPr lang="es"/>
                        <a:t>A</a:t>
                      </a:r>
                      <a:endParaRPr/>
                    </a:p>
                  </a:txBody>
                  <a:tcPr marT="91425" marB="91425" marR="91425" marL="91425"/>
                </a:tc>
                <a:tc>
                  <a:txBody>
                    <a:bodyPr/>
                    <a:lstStyle/>
                    <a:p>
                      <a:pPr indent="0" lvl="0" marL="0" rtl="0" algn="r">
                        <a:lnSpc>
                          <a:spcPct val="115000"/>
                        </a:lnSpc>
                        <a:spcBef>
                          <a:spcPts val="0"/>
                        </a:spcBef>
                        <a:spcAft>
                          <a:spcPts val="0"/>
                        </a:spcAft>
                        <a:buNone/>
                      </a:pPr>
                      <a:r>
                        <a:rPr lang="es"/>
                        <a:t>0000</a:t>
                      </a:r>
                      <a:r>
                        <a:rPr lang="es"/>
                        <a:t>1</a:t>
                      </a:r>
                      <a:endParaRPr/>
                    </a:p>
                  </a:txBody>
                  <a:tcPr marT="91425" marB="91425" marR="91425" marL="91425"/>
                </a:tc>
                <a:tc>
                  <a:txBody>
                    <a:bodyPr/>
                    <a:lstStyle/>
                    <a:p>
                      <a:pPr indent="0" lvl="0" marL="0" rtl="0" algn="l">
                        <a:spcBef>
                          <a:spcPts val="0"/>
                        </a:spcBef>
                        <a:spcAft>
                          <a:spcPts val="0"/>
                        </a:spcAft>
                        <a:buNone/>
                      </a:pPr>
                      <a:r>
                        <a:rPr lang="es"/>
                        <a:t>H</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1000</a:t>
                      </a:r>
                      <a:endParaRPr/>
                    </a:p>
                  </a:txBody>
                  <a:tcPr marT="91425" marB="91425" marR="91425" marL="91425"/>
                </a:tc>
                <a:tc>
                  <a:txBody>
                    <a:bodyPr/>
                    <a:lstStyle/>
                    <a:p>
                      <a:pPr indent="0" lvl="0" marL="0" rtl="0" algn="l">
                        <a:spcBef>
                          <a:spcPts val="0"/>
                        </a:spcBef>
                        <a:spcAft>
                          <a:spcPts val="0"/>
                        </a:spcAft>
                        <a:buNone/>
                      </a:pPr>
                      <a:r>
                        <a:rPr lang="es"/>
                        <a:t>N</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1111</a:t>
                      </a:r>
                      <a:endParaRPr/>
                    </a:p>
                  </a:txBody>
                  <a:tcPr marT="91425" marB="91425" marR="91425" marL="91425"/>
                </a:tc>
                <a:tc>
                  <a:txBody>
                    <a:bodyPr/>
                    <a:lstStyle/>
                    <a:p>
                      <a:pPr indent="0" lvl="0" marL="0" rtl="0" algn="l">
                        <a:spcBef>
                          <a:spcPts val="0"/>
                        </a:spcBef>
                        <a:spcAft>
                          <a:spcPts val="0"/>
                        </a:spcAft>
                        <a:buNone/>
                      </a:pPr>
                      <a:r>
                        <a:rPr lang="es"/>
                        <a:t>U</a:t>
                      </a:r>
                      <a:endParaRPr/>
                    </a:p>
                  </a:txBody>
                  <a:tcPr marT="91425" marB="91425" marR="91425" marL="91425"/>
                </a:tc>
                <a:tc>
                  <a:txBody>
                    <a:bodyPr/>
                    <a:lstStyle/>
                    <a:p>
                      <a:pPr indent="0" lvl="0" marL="0" rtl="0" algn="r">
                        <a:lnSpc>
                          <a:spcPct val="115000"/>
                        </a:lnSpc>
                        <a:spcBef>
                          <a:spcPts val="0"/>
                        </a:spcBef>
                        <a:spcAft>
                          <a:spcPts val="0"/>
                        </a:spcAft>
                        <a:buNone/>
                      </a:pPr>
                      <a:r>
                        <a:rPr lang="es"/>
                        <a:t>10110</a:t>
                      </a:r>
                      <a:endParaRPr/>
                    </a:p>
                  </a:txBody>
                  <a:tcPr marT="91425" marB="91425" marR="91425" marL="91425"/>
                </a:tc>
              </a:tr>
              <a:tr h="381000">
                <a:tc>
                  <a:txBody>
                    <a:bodyPr/>
                    <a:lstStyle/>
                    <a:p>
                      <a:pPr indent="0" lvl="0" marL="0" rtl="0" algn="l">
                        <a:spcBef>
                          <a:spcPts val="0"/>
                        </a:spcBef>
                        <a:spcAft>
                          <a:spcPts val="0"/>
                        </a:spcAft>
                        <a:buNone/>
                      </a:pPr>
                      <a:r>
                        <a:rPr lang="es"/>
                        <a:t>B</a:t>
                      </a:r>
                      <a:endParaRPr/>
                    </a:p>
                  </a:txBody>
                  <a:tcPr marT="91425" marB="91425" marR="91425" marL="91425"/>
                </a:tc>
                <a:tc>
                  <a:txBody>
                    <a:bodyPr/>
                    <a:lstStyle/>
                    <a:p>
                      <a:pPr indent="0" lvl="0" marL="0" rtl="0" algn="r">
                        <a:lnSpc>
                          <a:spcPct val="115000"/>
                        </a:lnSpc>
                        <a:spcBef>
                          <a:spcPts val="0"/>
                        </a:spcBef>
                        <a:spcAft>
                          <a:spcPts val="0"/>
                        </a:spcAft>
                        <a:buNone/>
                      </a:pPr>
                      <a:r>
                        <a:rPr lang="es"/>
                        <a:t>000</a:t>
                      </a:r>
                      <a:r>
                        <a:rPr lang="es"/>
                        <a:t>10</a:t>
                      </a:r>
                      <a:endParaRPr/>
                    </a:p>
                  </a:txBody>
                  <a:tcPr marT="91425" marB="91425" marR="91425" marL="91425"/>
                </a:tc>
                <a:tc>
                  <a:txBody>
                    <a:bodyPr/>
                    <a:lstStyle/>
                    <a:p>
                      <a:pPr indent="0" lvl="0" marL="0" rtl="0" algn="l">
                        <a:spcBef>
                          <a:spcPts val="0"/>
                        </a:spcBef>
                        <a:spcAft>
                          <a:spcPts val="0"/>
                        </a:spcAft>
                        <a:buNone/>
                      </a:pPr>
                      <a:r>
                        <a:rPr lang="es"/>
                        <a:t>I</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1001</a:t>
                      </a:r>
                      <a:endParaRPr/>
                    </a:p>
                  </a:txBody>
                  <a:tcPr marT="91425" marB="91425" marR="91425" marL="91425"/>
                </a:tc>
                <a:tc>
                  <a:txBody>
                    <a:bodyPr/>
                    <a:lstStyle/>
                    <a:p>
                      <a:pPr indent="0" lvl="0" marL="0" rtl="0" algn="l">
                        <a:spcBef>
                          <a:spcPts val="0"/>
                        </a:spcBef>
                        <a:spcAft>
                          <a:spcPts val="0"/>
                        </a:spcAft>
                        <a:buNone/>
                      </a:pPr>
                      <a:r>
                        <a:rPr lang="es"/>
                        <a:t>O</a:t>
                      </a:r>
                      <a:endParaRPr/>
                    </a:p>
                  </a:txBody>
                  <a:tcPr marT="91425" marB="91425" marR="91425" marL="91425"/>
                </a:tc>
                <a:tc>
                  <a:txBody>
                    <a:bodyPr/>
                    <a:lstStyle/>
                    <a:p>
                      <a:pPr indent="0" lvl="0" marL="0" rtl="0" algn="r">
                        <a:lnSpc>
                          <a:spcPct val="115000"/>
                        </a:lnSpc>
                        <a:spcBef>
                          <a:spcPts val="0"/>
                        </a:spcBef>
                        <a:spcAft>
                          <a:spcPts val="0"/>
                        </a:spcAft>
                        <a:buNone/>
                      </a:pPr>
                      <a:r>
                        <a:rPr lang="es"/>
                        <a:t>10000</a:t>
                      </a:r>
                      <a:endParaRPr/>
                    </a:p>
                  </a:txBody>
                  <a:tcPr marT="91425" marB="91425" marR="91425" marL="91425"/>
                </a:tc>
                <a:tc>
                  <a:txBody>
                    <a:bodyPr/>
                    <a:lstStyle/>
                    <a:p>
                      <a:pPr indent="0" lvl="0" marL="0" rtl="0" algn="l">
                        <a:spcBef>
                          <a:spcPts val="0"/>
                        </a:spcBef>
                        <a:spcAft>
                          <a:spcPts val="0"/>
                        </a:spcAft>
                        <a:buNone/>
                      </a:pPr>
                      <a:r>
                        <a:rPr lang="es"/>
                        <a:t>V</a:t>
                      </a:r>
                      <a:endParaRPr/>
                    </a:p>
                  </a:txBody>
                  <a:tcPr marT="91425" marB="91425" marR="91425" marL="91425"/>
                </a:tc>
                <a:tc>
                  <a:txBody>
                    <a:bodyPr/>
                    <a:lstStyle/>
                    <a:p>
                      <a:pPr indent="0" lvl="0" marL="0" rtl="0" algn="r">
                        <a:lnSpc>
                          <a:spcPct val="115000"/>
                        </a:lnSpc>
                        <a:spcBef>
                          <a:spcPts val="0"/>
                        </a:spcBef>
                        <a:spcAft>
                          <a:spcPts val="0"/>
                        </a:spcAft>
                        <a:buNone/>
                      </a:pPr>
                      <a:r>
                        <a:rPr lang="es"/>
                        <a:t>10111</a:t>
                      </a:r>
                      <a:endParaRPr/>
                    </a:p>
                  </a:txBody>
                  <a:tcPr marT="91425" marB="91425" marR="91425" marL="91425"/>
                </a:tc>
              </a:tr>
              <a:tr h="381000">
                <a:tc>
                  <a:txBody>
                    <a:bodyPr/>
                    <a:lstStyle/>
                    <a:p>
                      <a:pPr indent="0" lvl="0" marL="0" rtl="0" algn="l">
                        <a:spcBef>
                          <a:spcPts val="0"/>
                        </a:spcBef>
                        <a:spcAft>
                          <a:spcPts val="0"/>
                        </a:spcAft>
                        <a:buNone/>
                      </a:pPr>
                      <a:r>
                        <a:rPr lang="es"/>
                        <a:t>C</a:t>
                      </a:r>
                      <a:endParaRPr/>
                    </a:p>
                  </a:txBody>
                  <a:tcPr marT="91425" marB="91425" marR="91425" marL="91425"/>
                </a:tc>
                <a:tc>
                  <a:txBody>
                    <a:bodyPr/>
                    <a:lstStyle/>
                    <a:p>
                      <a:pPr indent="0" lvl="0" marL="0" rtl="0" algn="r">
                        <a:lnSpc>
                          <a:spcPct val="115000"/>
                        </a:lnSpc>
                        <a:spcBef>
                          <a:spcPts val="0"/>
                        </a:spcBef>
                        <a:spcAft>
                          <a:spcPts val="0"/>
                        </a:spcAft>
                        <a:buNone/>
                      </a:pPr>
                      <a:r>
                        <a:rPr lang="es"/>
                        <a:t>000</a:t>
                      </a:r>
                      <a:r>
                        <a:rPr lang="es"/>
                        <a:t>11</a:t>
                      </a:r>
                      <a:endParaRPr/>
                    </a:p>
                  </a:txBody>
                  <a:tcPr marT="91425" marB="91425" marR="91425" marL="91425"/>
                </a:tc>
                <a:tc>
                  <a:txBody>
                    <a:bodyPr/>
                    <a:lstStyle/>
                    <a:p>
                      <a:pPr indent="0" lvl="0" marL="0" rtl="0" algn="l">
                        <a:spcBef>
                          <a:spcPts val="0"/>
                        </a:spcBef>
                        <a:spcAft>
                          <a:spcPts val="0"/>
                        </a:spcAft>
                        <a:buNone/>
                      </a:pPr>
                      <a:r>
                        <a:rPr lang="es"/>
                        <a:t>J</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1010</a:t>
                      </a:r>
                      <a:endParaRPr/>
                    </a:p>
                  </a:txBody>
                  <a:tcPr marT="91425" marB="91425" marR="91425" marL="91425"/>
                </a:tc>
                <a:tc>
                  <a:txBody>
                    <a:bodyPr/>
                    <a:lstStyle/>
                    <a:p>
                      <a:pPr indent="0" lvl="0" marL="0" rtl="0" algn="l">
                        <a:spcBef>
                          <a:spcPts val="0"/>
                        </a:spcBef>
                        <a:spcAft>
                          <a:spcPts val="0"/>
                        </a:spcAft>
                        <a:buNone/>
                      </a:pPr>
                      <a:r>
                        <a:rPr lang="es"/>
                        <a:t>P</a:t>
                      </a:r>
                      <a:endParaRPr/>
                    </a:p>
                  </a:txBody>
                  <a:tcPr marT="91425" marB="91425" marR="91425" marL="91425"/>
                </a:tc>
                <a:tc>
                  <a:txBody>
                    <a:bodyPr/>
                    <a:lstStyle/>
                    <a:p>
                      <a:pPr indent="0" lvl="0" marL="0" rtl="0" algn="r">
                        <a:lnSpc>
                          <a:spcPct val="115000"/>
                        </a:lnSpc>
                        <a:spcBef>
                          <a:spcPts val="0"/>
                        </a:spcBef>
                        <a:spcAft>
                          <a:spcPts val="0"/>
                        </a:spcAft>
                        <a:buNone/>
                      </a:pPr>
                      <a:r>
                        <a:rPr lang="es"/>
                        <a:t>10001</a:t>
                      </a:r>
                      <a:endParaRPr/>
                    </a:p>
                  </a:txBody>
                  <a:tcPr marT="91425" marB="91425" marR="91425" marL="91425"/>
                </a:tc>
                <a:tc>
                  <a:txBody>
                    <a:bodyPr/>
                    <a:lstStyle/>
                    <a:p>
                      <a:pPr indent="0" lvl="0" marL="0" rtl="0" algn="l">
                        <a:spcBef>
                          <a:spcPts val="0"/>
                        </a:spcBef>
                        <a:spcAft>
                          <a:spcPts val="0"/>
                        </a:spcAft>
                        <a:buNone/>
                      </a:pPr>
                      <a:r>
                        <a:rPr lang="es"/>
                        <a:t>W</a:t>
                      </a:r>
                      <a:endParaRPr/>
                    </a:p>
                  </a:txBody>
                  <a:tcPr marT="91425" marB="91425" marR="91425" marL="91425"/>
                </a:tc>
                <a:tc>
                  <a:txBody>
                    <a:bodyPr/>
                    <a:lstStyle/>
                    <a:p>
                      <a:pPr indent="0" lvl="0" marL="0" rtl="0" algn="r">
                        <a:lnSpc>
                          <a:spcPct val="115000"/>
                        </a:lnSpc>
                        <a:spcBef>
                          <a:spcPts val="0"/>
                        </a:spcBef>
                        <a:spcAft>
                          <a:spcPts val="0"/>
                        </a:spcAft>
                        <a:buNone/>
                      </a:pPr>
                      <a:r>
                        <a:rPr lang="es"/>
                        <a:t>11000</a:t>
                      </a:r>
                      <a:endParaRPr/>
                    </a:p>
                  </a:txBody>
                  <a:tcPr marT="91425" marB="91425" marR="91425" marL="91425"/>
                </a:tc>
              </a:tr>
              <a:tr h="381000">
                <a:tc>
                  <a:txBody>
                    <a:bodyPr/>
                    <a:lstStyle/>
                    <a:p>
                      <a:pPr indent="0" lvl="0" marL="0" rtl="0" algn="l">
                        <a:spcBef>
                          <a:spcPts val="0"/>
                        </a:spcBef>
                        <a:spcAft>
                          <a:spcPts val="0"/>
                        </a:spcAft>
                        <a:buNone/>
                      </a:pPr>
                      <a:r>
                        <a:rPr lang="es"/>
                        <a:t>D</a:t>
                      </a:r>
                      <a:endParaRPr/>
                    </a:p>
                  </a:txBody>
                  <a:tcPr marT="91425" marB="91425" marR="91425" marL="91425"/>
                </a:tc>
                <a:tc>
                  <a:txBody>
                    <a:bodyPr/>
                    <a:lstStyle/>
                    <a:p>
                      <a:pPr indent="0" lvl="0" marL="0" rtl="0" algn="r">
                        <a:lnSpc>
                          <a:spcPct val="115000"/>
                        </a:lnSpc>
                        <a:spcBef>
                          <a:spcPts val="0"/>
                        </a:spcBef>
                        <a:spcAft>
                          <a:spcPts val="0"/>
                        </a:spcAft>
                        <a:buNone/>
                      </a:pPr>
                      <a:r>
                        <a:rPr lang="es"/>
                        <a:t>00</a:t>
                      </a:r>
                      <a:r>
                        <a:rPr lang="es"/>
                        <a:t>100</a:t>
                      </a:r>
                      <a:endParaRPr/>
                    </a:p>
                  </a:txBody>
                  <a:tcPr marT="91425" marB="91425" marR="91425" marL="91425"/>
                </a:tc>
                <a:tc>
                  <a:txBody>
                    <a:bodyPr/>
                    <a:lstStyle/>
                    <a:p>
                      <a:pPr indent="0" lvl="0" marL="0" rtl="0" algn="l">
                        <a:spcBef>
                          <a:spcPts val="0"/>
                        </a:spcBef>
                        <a:spcAft>
                          <a:spcPts val="0"/>
                        </a:spcAft>
                        <a:buNone/>
                      </a:pPr>
                      <a:r>
                        <a:rPr lang="es"/>
                        <a:t>K</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1011</a:t>
                      </a:r>
                      <a:endParaRPr/>
                    </a:p>
                  </a:txBody>
                  <a:tcPr marT="91425" marB="91425" marR="91425" marL="91425"/>
                </a:tc>
                <a:tc>
                  <a:txBody>
                    <a:bodyPr/>
                    <a:lstStyle/>
                    <a:p>
                      <a:pPr indent="0" lvl="0" marL="0" rtl="0" algn="l">
                        <a:spcBef>
                          <a:spcPts val="0"/>
                        </a:spcBef>
                        <a:spcAft>
                          <a:spcPts val="0"/>
                        </a:spcAft>
                        <a:buNone/>
                      </a:pPr>
                      <a:r>
                        <a:rPr lang="es"/>
                        <a:t>Q</a:t>
                      </a:r>
                      <a:endParaRPr/>
                    </a:p>
                  </a:txBody>
                  <a:tcPr marT="91425" marB="91425" marR="91425" marL="91425"/>
                </a:tc>
                <a:tc>
                  <a:txBody>
                    <a:bodyPr/>
                    <a:lstStyle/>
                    <a:p>
                      <a:pPr indent="0" lvl="0" marL="0" rtl="0" algn="r">
                        <a:lnSpc>
                          <a:spcPct val="115000"/>
                        </a:lnSpc>
                        <a:spcBef>
                          <a:spcPts val="0"/>
                        </a:spcBef>
                        <a:spcAft>
                          <a:spcPts val="0"/>
                        </a:spcAft>
                        <a:buNone/>
                      </a:pPr>
                      <a:r>
                        <a:rPr lang="es"/>
                        <a:t>10010</a:t>
                      </a:r>
                      <a:endParaRPr/>
                    </a:p>
                  </a:txBody>
                  <a:tcPr marT="91425" marB="91425" marR="91425" marL="91425"/>
                </a:tc>
                <a:tc>
                  <a:txBody>
                    <a:bodyPr/>
                    <a:lstStyle/>
                    <a:p>
                      <a:pPr indent="0" lvl="0" marL="0" rtl="0" algn="l">
                        <a:spcBef>
                          <a:spcPts val="0"/>
                        </a:spcBef>
                        <a:spcAft>
                          <a:spcPts val="0"/>
                        </a:spcAft>
                        <a:buNone/>
                      </a:pPr>
                      <a:r>
                        <a:rPr lang="es"/>
                        <a:t>X</a:t>
                      </a:r>
                      <a:endParaRPr/>
                    </a:p>
                  </a:txBody>
                  <a:tcPr marT="91425" marB="91425" marR="91425" marL="91425"/>
                </a:tc>
                <a:tc>
                  <a:txBody>
                    <a:bodyPr/>
                    <a:lstStyle/>
                    <a:p>
                      <a:pPr indent="0" lvl="0" marL="0" rtl="0" algn="r">
                        <a:lnSpc>
                          <a:spcPct val="115000"/>
                        </a:lnSpc>
                        <a:spcBef>
                          <a:spcPts val="0"/>
                        </a:spcBef>
                        <a:spcAft>
                          <a:spcPts val="0"/>
                        </a:spcAft>
                        <a:buNone/>
                      </a:pPr>
                      <a:r>
                        <a:rPr lang="es"/>
                        <a:t>11001</a:t>
                      </a:r>
                      <a:endParaRPr/>
                    </a:p>
                  </a:txBody>
                  <a:tcPr marT="91425" marB="91425" marR="91425" marL="91425"/>
                </a:tc>
              </a:tr>
              <a:tr h="381000">
                <a:tc>
                  <a:txBody>
                    <a:bodyPr/>
                    <a:lstStyle/>
                    <a:p>
                      <a:pPr indent="0" lvl="0" marL="0" rtl="0" algn="l">
                        <a:spcBef>
                          <a:spcPts val="0"/>
                        </a:spcBef>
                        <a:spcAft>
                          <a:spcPts val="0"/>
                        </a:spcAft>
                        <a:buNone/>
                      </a:pPr>
                      <a:r>
                        <a:rPr lang="es"/>
                        <a:t>E</a:t>
                      </a:r>
                      <a:endParaRPr/>
                    </a:p>
                  </a:txBody>
                  <a:tcPr marT="91425" marB="91425" marR="91425" marL="91425"/>
                </a:tc>
                <a:tc>
                  <a:txBody>
                    <a:bodyPr/>
                    <a:lstStyle/>
                    <a:p>
                      <a:pPr indent="0" lvl="0" marL="0" rtl="0" algn="r">
                        <a:lnSpc>
                          <a:spcPct val="115000"/>
                        </a:lnSpc>
                        <a:spcBef>
                          <a:spcPts val="0"/>
                        </a:spcBef>
                        <a:spcAft>
                          <a:spcPts val="0"/>
                        </a:spcAft>
                        <a:buNone/>
                      </a:pPr>
                      <a:r>
                        <a:rPr lang="es"/>
                        <a:t>00</a:t>
                      </a:r>
                      <a:r>
                        <a:rPr lang="es"/>
                        <a:t>101</a:t>
                      </a:r>
                      <a:endParaRPr/>
                    </a:p>
                  </a:txBody>
                  <a:tcPr marT="91425" marB="91425" marR="91425" marL="91425"/>
                </a:tc>
                <a:tc>
                  <a:txBody>
                    <a:bodyPr/>
                    <a:lstStyle/>
                    <a:p>
                      <a:pPr indent="0" lvl="0" marL="0" rtl="0" algn="l">
                        <a:spcBef>
                          <a:spcPts val="0"/>
                        </a:spcBef>
                        <a:spcAft>
                          <a:spcPts val="0"/>
                        </a:spcAft>
                        <a:buNone/>
                      </a:pPr>
                      <a:r>
                        <a:rPr lang="es"/>
                        <a:t>L</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1100</a:t>
                      </a:r>
                      <a:endParaRPr/>
                    </a:p>
                  </a:txBody>
                  <a:tcPr marT="91425" marB="91425" marR="91425" marL="91425"/>
                </a:tc>
                <a:tc>
                  <a:txBody>
                    <a:bodyPr/>
                    <a:lstStyle/>
                    <a:p>
                      <a:pPr indent="0" lvl="0" marL="0" rtl="0" algn="l">
                        <a:spcBef>
                          <a:spcPts val="0"/>
                        </a:spcBef>
                        <a:spcAft>
                          <a:spcPts val="0"/>
                        </a:spcAft>
                        <a:buNone/>
                      </a:pPr>
                      <a:r>
                        <a:rPr lang="es"/>
                        <a:t>R</a:t>
                      </a:r>
                      <a:endParaRPr/>
                    </a:p>
                  </a:txBody>
                  <a:tcPr marT="91425" marB="91425" marR="91425" marL="91425"/>
                </a:tc>
                <a:tc>
                  <a:txBody>
                    <a:bodyPr/>
                    <a:lstStyle/>
                    <a:p>
                      <a:pPr indent="0" lvl="0" marL="0" rtl="0" algn="r">
                        <a:lnSpc>
                          <a:spcPct val="115000"/>
                        </a:lnSpc>
                        <a:spcBef>
                          <a:spcPts val="0"/>
                        </a:spcBef>
                        <a:spcAft>
                          <a:spcPts val="0"/>
                        </a:spcAft>
                        <a:buNone/>
                      </a:pPr>
                      <a:r>
                        <a:rPr lang="es"/>
                        <a:t>10011</a:t>
                      </a:r>
                      <a:endParaRPr/>
                    </a:p>
                  </a:txBody>
                  <a:tcPr marT="91425" marB="91425" marR="91425" marL="91425"/>
                </a:tc>
                <a:tc>
                  <a:txBody>
                    <a:bodyPr/>
                    <a:lstStyle/>
                    <a:p>
                      <a:pPr indent="0" lvl="0" marL="0" rtl="0" algn="l">
                        <a:spcBef>
                          <a:spcPts val="0"/>
                        </a:spcBef>
                        <a:spcAft>
                          <a:spcPts val="0"/>
                        </a:spcAft>
                        <a:buNone/>
                      </a:pPr>
                      <a:r>
                        <a:rPr lang="es"/>
                        <a:t>Y</a:t>
                      </a:r>
                      <a:endParaRPr/>
                    </a:p>
                  </a:txBody>
                  <a:tcPr marT="91425" marB="91425" marR="91425" marL="91425"/>
                </a:tc>
                <a:tc>
                  <a:txBody>
                    <a:bodyPr/>
                    <a:lstStyle/>
                    <a:p>
                      <a:pPr indent="0" lvl="0" marL="0" rtl="0" algn="r">
                        <a:lnSpc>
                          <a:spcPct val="115000"/>
                        </a:lnSpc>
                        <a:spcBef>
                          <a:spcPts val="0"/>
                        </a:spcBef>
                        <a:spcAft>
                          <a:spcPts val="0"/>
                        </a:spcAft>
                        <a:buNone/>
                      </a:pPr>
                      <a:r>
                        <a:rPr lang="es"/>
                        <a:t>11010</a:t>
                      </a:r>
                      <a:endParaRPr/>
                    </a:p>
                  </a:txBody>
                  <a:tcPr marT="91425" marB="91425" marR="91425" marL="91425"/>
                </a:tc>
              </a:tr>
              <a:tr h="381000">
                <a:tc>
                  <a:txBody>
                    <a:bodyPr/>
                    <a:lstStyle/>
                    <a:p>
                      <a:pPr indent="0" lvl="0" marL="0" rtl="0" algn="l">
                        <a:spcBef>
                          <a:spcPts val="0"/>
                        </a:spcBef>
                        <a:spcAft>
                          <a:spcPts val="0"/>
                        </a:spcAft>
                        <a:buNone/>
                      </a:pPr>
                      <a:r>
                        <a:rPr lang="es"/>
                        <a:t>F</a:t>
                      </a:r>
                      <a:endParaRPr/>
                    </a:p>
                  </a:txBody>
                  <a:tcPr marT="91425" marB="91425" marR="91425" marL="91425"/>
                </a:tc>
                <a:tc>
                  <a:txBody>
                    <a:bodyPr/>
                    <a:lstStyle/>
                    <a:p>
                      <a:pPr indent="0" lvl="0" marL="0" rtl="0" algn="r">
                        <a:lnSpc>
                          <a:spcPct val="115000"/>
                        </a:lnSpc>
                        <a:spcBef>
                          <a:spcPts val="0"/>
                        </a:spcBef>
                        <a:spcAft>
                          <a:spcPts val="0"/>
                        </a:spcAft>
                        <a:buNone/>
                      </a:pPr>
                      <a:r>
                        <a:rPr lang="es"/>
                        <a:t>00</a:t>
                      </a:r>
                      <a:r>
                        <a:rPr lang="es"/>
                        <a:t>110</a:t>
                      </a:r>
                      <a:endParaRPr/>
                    </a:p>
                  </a:txBody>
                  <a:tcPr marT="91425" marB="91425" marR="91425" marL="91425"/>
                </a:tc>
                <a:tc>
                  <a:txBody>
                    <a:bodyPr/>
                    <a:lstStyle/>
                    <a:p>
                      <a:pPr indent="0" lvl="0" marL="0" rtl="0" algn="l">
                        <a:spcBef>
                          <a:spcPts val="0"/>
                        </a:spcBef>
                        <a:spcAft>
                          <a:spcPts val="0"/>
                        </a:spcAft>
                        <a:buNone/>
                      </a:pPr>
                      <a:r>
                        <a:rPr lang="es"/>
                        <a:t>M</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1101</a:t>
                      </a:r>
                      <a:endParaRPr/>
                    </a:p>
                  </a:txBody>
                  <a:tcPr marT="91425" marB="91425" marR="91425" marL="91425"/>
                </a:tc>
                <a:tc>
                  <a:txBody>
                    <a:bodyPr/>
                    <a:lstStyle/>
                    <a:p>
                      <a:pPr indent="0" lvl="0" marL="0" rtl="0" algn="l">
                        <a:spcBef>
                          <a:spcPts val="0"/>
                        </a:spcBef>
                        <a:spcAft>
                          <a:spcPts val="0"/>
                        </a:spcAft>
                        <a:buNone/>
                      </a:pPr>
                      <a:r>
                        <a:rPr lang="es"/>
                        <a:t>S</a:t>
                      </a:r>
                      <a:endParaRPr/>
                    </a:p>
                  </a:txBody>
                  <a:tcPr marT="91425" marB="91425" marR="91425" marL="91425"/>
                </a:tc>
                <a:tc>
                  <a:txBody>
                    <a:bodyPr/>
                    <a:lstStyle/>
                    <a:p>
                      <a:pPr indent="0" lvl="0" marL="0" rtl="0" algn="r">
                        <a:lnSpc>
                          <a:spcPct val="115000"/>
                        </a:lnSpc>
                        <a:spcBef>
                          <a:spcPts val="0"/>
                        </a:spcBef>
                        <a:spcAft>
                          <a:spcPts val="0"/>
                        </a:spcAft>
                        <a:buNone/>
                      </a:pPr>
                      <a:r>
                        <a:rPr lang="es"/>
                        <a:t>10100</a:t>
                      </a:r>
                      <a:endParaRPr/>
                    </a:p>
                  </a:txBody>
                  <a:tcPr marT="91425" marB="91425" marR="91425" marL="91425"/>
                </a:tc>
                <a:tc>
                  <a:txBody>
                    <a:bodyPr/>
                    <a:lstStyle/>
                    <a:p>
                      <a:pPr indent="0" lvl="0" marL="0" rtl="0" algn="l">
                        <a:spcBef>
                          <a:spcPts val="0"/>
                        </a:spcBef>
                        <a:spcAft>
                          <a:spcPts val="0"/>
                        </a:spcAft>
                        <a:buNone/>
                      </a:pPr>
                      <a:r>
                        <a:rPr lang="es"/>
                        <a:t>Z</a:t>
                      </a:r>
                      <a:endParaRPr/>
                    </a:p>
                  </a:txBody>
                  <a:tcPr marT="91425" marB="91425" marR="91425" marL="91425"/>
                </a:tc>
                <a:tc>
                  <a:txBody>
                    <a:bodyPr/>
                    <a:lstStyle/>
                    <a:p>
                      <a:pPr indent="0" lvl="0" marL="0" rtl="0" algn="r">
                        <a:lnSpc>
                          <a:spcPct val="115000"/>
                        </a:lnSpc>
                        <a:spcBef>
                          <a:spcPts val="0"/>
                        </a:spcBef>
                        <a:spcAft>
                          <a:spcPts val="0"/>
                        </a:spcAft>
                        <a:buNone/>
                      </a:pPr>
                      <a:r>
                        <a:rPr lang="es"/>
                        <a:t>11011</a:t>
                      </a:r>
                      <a:endParaRPr/>
                    </a:p>
                  </a:txBody>
                  <a:tcPr marT="91425" marB="91425" marR="91425" marL="91425"/>
                </a:tc>
              </a:tr>
              <a:tr h="381000">
                <a:tc>
                  <a:txBody>
                    <a:bodyPr/>
                    <a:lstStyle/>
                    <a:p>
                      <a:pPr indent="0" lvl="0" marL="0" rtl="0" algn="l">
                        <a:spcBef>
                          <a:spcPts val="0"/>
                        </a:spcBef>
                        <a:spcAft>
                          <a:spcPts val="0"/>
                        </a:spcAft>
                        <a:buNone/>
                      </a:pPr>
                      <a:r>
                        <a:rPr lang="es"/>
                        <a:t>G</a:t>
                      </a:r>
                      <a:endParaRPr/>
                    </a:p>
                  </a:txBody>
                  <a:tcPr marT="91425" marB="91425" marR="91425" marL="91425"/>
                </a:tc>
                <a:tc>
                  <a:txBody>
                    <a:bodyPr/>
                    <a:lstStyle/>
                    <a:p>
                      <a:pPr indent="0" lvl="0" marL="0" rtl="0" algn="r">
                        <a:lnSpc>
                          <a:spcPct val="115000"/>
                        </a:lnSpc>
                        <a:spcBef>
                          <a:spcPts val="0"/>
                        </a:spcBef>
                        <a:spcAft>
                          <a:spcPts val="0"/>
                        </a:spcAft>
                        <a:buNone/>
                      </a:pPr>
                      <a:r>
                        <a:rPr lang="es"/>
                        <a:t>00</a:t>
                      </a:r>
                      <a:r>
                        <a:rPr lang="es"/>
                        <a:t>111</a:t>
                      </a:r>
                      <a:endParaRPr/>
                    </a:p>
                  </a:txBody>
                  <a:tcPr marT="91425" marB="91425" marR="91425" marL="91425"/>
                </a:tc>
                <a:tc>
                  <a:txBody>
                    <a:bodyPr/>
                    <a:lstStyle/>
                    <a:p>
                      <a:pPr indent="0" lvl="0" marL="0" rtl="0" algn="l">
                        <a:spcBef>
                          <a:spcPts val="0"/>
                        </a:spcBef>
                        <a:spcAft>
                          <a:spcPts val="0"/>
                        </a:spcAft>
                        <a:buNone/>
                      </a:pPr>
                      <a:r>
                        <a:rPr lang="es"/>
                        <a:t>Ñ</a:t>
                      </a:r>
                      <a:endParaRPr/>
                    </a:p>
                  </a:txBody>
                  <a:tcPr marT="91425" marB="91425" marR="91425" marL="91425"/>
                </a:tc>
                <a:tc>
                  <a:txBody>
                    <a:bodyPr/>
                    <a:lstStyle/>
                    <a:p>
                      <a:pPr indent="0" lvl="0" marL="0" rtl="0" algn="r">
                        <a:lnSpc>
                          <a:spcPct val="115000"/>
                        </a:lnSpc>
                        <a:spcBef>
                          <a:spcPts val="0"/>
                        </a:spcBef>
                        <a:spcAft>
                          <a:spcPts val="0"/>
                        </a:spcAft>
                        <a:buNone/>
                      </a:pPr>
                      <a:r>
                        <a:rPr lang="es"/>
                        <a:t>0</a:t>
                      </a:r>
                      <a:r>
                        <a:rPr lang="es"/>
                        <a:t>1110</a:t>
                      </a:r>
                      <a:endParaRPr/>
                    </a:p>
                  </a:txBody>
                  <a:tcPr marT="91425" marB="91425" marR="91425" marL="91425"/>
                </a:tc>
                <a:tc>
                  <a:txBody>
                    <a:bodyPr/>
                    <a:lstStyle/>
                    <a:p>
                      <a:pPr indent="0" lvl="0" marL="0" rtl="0" algn="l">
                        <a:spcBef>
                          <a:spcPts val="0"/>
                        </a:spcBef>
                        <a:spcAft>
                          <a:spcPts val="0"/>
                        </a:spcAft>
                        <a:buNone/>
                      </a:pPr>
                      <a:r>
                        <a:rPr lang="es"/>
                        <a:t>T</a:t>
                      </a:r>
                      <a:endParaRPr/>
                    </a:p>
                  </a:txBody>
                  <a:tcPr marT="91425" marB="91425" marR="91425" marL="91425"/>
                </a:tc>
                <a:tc>
                  <a:txBody>
                    <a:bodyPr/>
                    <a:lstStyle/>
                    <a:p>
                      <a:pPr indent="0" lvl="0" marL="0" rtl="0" algn="r">
                        <a:lnSpc>
                          <a:spcPct val="115000"/>
                        </a:lnSpc>
                        <a:spcBef>
                          <a:spcPts val="0"/>
                        </a:spcBef>
                        <a:spcAft>
                          <a:spcPts val="0"/>
                        </a:spcAft>
                        <a:buNone/>
                      </a:pPr>
                      <a:r>
                        <a:rPr lang="es"/>
                        <a:t>10101</a:t>
                      </a:r>
                      <a:endParaRPr/>
                    </a:p>
                  </a:txBody>
                  <a:tcPr marT="91425" marB="91425" marR="91425" marL="91425"/>
                </a:tc>
                <a:tc>
                  <a:txBody>
                    <a:bodyPr/>
                    <a:lstStyle/>
                    <a:p>
                      <a:pPr indent="0" lvl="0" marL="0" rtl="0" algn="l">
                        <a:spcBef>
                          <a:spcPts val="0"/>
                        </a:spcBef>
                        <a:spcAft>
                          <a:spcPts val="0"/>
                        </a:spcAft>
                        <a:buNone/>
                      </a:pPr>
                      <a:r>
                        <a:rPr lang="es"/>
                        <a:t> </a:t>
                      </a:r>
                      <a:endParaRPr/>
                    </a:p>
                  </a:txBody>
                  <a:tcPr marT="91425" marB="91425" marR="91425" marL="91425"/>
                </a:tc>
                <a:tc>
                  <a:txBody>
                    <a:bodyPr/>
                    <a:lstStyle/>
                    <a:p>
                      <a:pPr indent="0" lvl="0" marL="0" rtl="0" algn="l">
                        <a:spcBef>
                          <a:spcPts val="0"/>
                        </a:spcBef>
                        <a:spcAft>
                          <a:spcPts val="0"/>
                        </a:spcAft>
                        <a:buNone/>
                      </a:pPr>
                      <a:r>
                        <a:rPr lang="es"/>
                        <a:t> </a:t>
                      </a:r>
                      <a:endParaRPr/>
                    </a:p>
                  </a:txBody>
                  <a:tcPr marT="91425" marB="91425" marR="91425" marL="91425"/>
                </a:tc>
              </a:tr>
            </a:tbl>
          </a:graphicData>
        </a:graphic>
      </p:graphicFrame>
      <p:sp>
        <p:nvSpPr>
          <p:cNvPr id="285" name="Google Shape;285;p42"/>
          <p:cNvSpPr txBox="1"/>
          <p:nvPr>
            <p:ph type="title"/>
          </p:nvPr>
        </p:nvSpPr>
        <p:spPr>
          <a:xfrm>
            <a:off x="311700" y="555600"/>
            <a:ext cx="4719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¿Cómo representarías las letras del alfabeto usando números?</a:t>
            </a:r>
            <a:endParaRPr/>
          </a:p>
        </p:txBody>
      </p:sp>
      <p:sp>
        <p:nvSpPr>
          <p:cNvPr id="286" name="Google Shape;286;p42"/>
          <p:cNvSpPr txBox="1"/>
          <p:nvPr/>
        </p:nvSpPr>
        <p:spPr>
          <a:xfrm>
            <a:off x="4957700" y="547600"/>
            <a:ext cx="3233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latin typeface="Source Code Pro"/>
                <a:ea typeface="Source Code Pro"/>
                <a:cs typeface="Source Code Pro"/>
                <a:sym typeface="Source Code Pro"/>
              </a:rPr>
              <a:t>Blanco = 0 </a:t>
            </a:r>
            <a:endParaRPr b="1" sz="1800">
              <a:latin typeface="Source Code Pro"/>
              <a:ea typeface="Source Code Pro"/>
              <a:cs typeface="Source Code Pro"/>
              <a:sym typeface="Source Code Pro"/>
            </a:endParaRPr>
          </a:p>
          <a:p>
            <a:pPr indent="0" lvl="0" marL="0" rtl="0" algn="l">
              <a:spcBef>
                <a:spcPts val="0"/>
              </a:spcBef>
              <a:spcAft>
                <a:spcPts val="0"/>
              </a:spcAft>
              <a:buNone/>
            </a:pPr>
            <a:r>
              <a:rPr b="1" lang="es" sz="1800">
                <a:latin typeface="Source Code Pro"/>
                <a:ea typeface="Source Code Pro"/>
                <a:cs typeface="Source Code Pro"/>
                <a:sym typeface="Source Code Pro"/>
              </a:rPr>
              <a:t>Color = 1</a:t>
            </a:r>
            <a:endParaRPr b="1" sz="1800">
              <a:latin typeface="Source Code Pro"/>
              <a:ea typeface="Source Code Pro"/>
              <a:cs typeface="Source Code Pro"/>
              <a:sym typeface="Source Code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Enviando mensajes secretos </a:t>
            </a:r>
            <a:endParaRPr/>
          </a:p>
        </p:txBody>
      </p:sp>
      <p:sp>
        <p:nvSpPr>
          <p:cNvPr id="292" name="Google Shape;292;p43"/>
          <p:cNvSpPr txBox="1"/>
          <p:nvPr>
            <p:ph idx="1" type="body"/>
          </p:nvPr>
        </p:nvSpPr>
        <p:spPr>
          <a:xfrm>
            <a:off x="311700" y="1093850"/>
            <a:ext cx="5277600" cy="3340200"/>
          </a:xfrm>
          <a:prstGeom prst="rect">
            <a:avLst/>
          </a:prstGeom>
        </p:spPr>
        <p:txBody>
          <a:bodyPr anchorCtr="0" anchor="t" bIns="91425" lIns="91425" spcFirstLastPara="1" rIns="91425" wrap="square" tIns="91425">
            <a:noAutofit/>
          </a:bodyPr>
          <a:lstStyle/>
          <a:p>
            <a:pPr indent="-6350" lvl="0" marL="114300" marR="402590" rtl="0" algn="l">
              <a:lnSpc>
                <a:spcPct val="103750"/>
              </a:lnSpc>
              <a:spcBef>
                <a:spcPts val="0"/>
              </a:spcBef>
              <a:spcAft>
                <a:spcPts val="0"/>
              </a:spcAft>
              <a:buNone/>
            </a:pPr>
            <a:r>
              <a:rPr lang="es" sz="1300">
                <a:solidFill>
                  <a:srgbClr val="000000"/>
                </a:solidFill>
              </a:rPr>
              <a:t>Luis </a:t>
            </a:r>
            <a:r>
              <a:rPr lang="es" sz="1300">
                <a:solidFill>
                  <a:srgbClr val="000000"/>
                </a:solidFill>
              </a:rPr>
              <a:t>está atrapado en el piso más alto de una tienda por departamentos. Es justo el día antes de Navidad y quiere llegar a su casa con sus regalos. ¿Qué puede hacer? Ha intentado llamar, gritar, pero no hay nadie alrededor y su celular está perdido. En el edificio de enfrente puede ver a una mujer programando una computadora todavía trabajando tarde en la noche. ¿Cómo puede atraer su atención? </a:t>
            </a:r>
            <a:r>
              <a:rPr lang="es" sz="1300">
                <a:solidFill>
                  <a:srgbClr val="000000"/>
                </a:solidFill>
              </a:rPr>
              <a:t>Luis </a:t>
            </a:r>
            <a:r>
              <a:rPr lang="es" sz="1300">
                <a:solidFill>
                  <a:srgbClr val="000000"/>
                </a:solidFill>
              </a:rPr>
              <a:t>observa a su alrededor para identificar qué puede utilizar. Entonces tiene una brillante idea— ¡él puede utilizar las luces de Navidad para enviarle un mensaje! </a:t>
            </a:r>
            <a:r>
              <a:rPr lang="es" sz="1300">
                <a:solidFill>
                  <a:srgbClr val="000000"/>
                </a:solidFill>
              </a:rPr>
              <a:t>Luis </a:t>
            </a:r>
            <a:r>
              <a:rPr lang="es" sz="1300">
                <a:solidFill>
                  <a:srgbClr val="000000"/>
                </a:solidFill>
              </a:rPr>
              <a:t>consigue todas las luces y las enchufa de forma que puede encenderlas o apagarlas. Entonces utiliza un código binario simple, que él sabe que la mujer que está frente puede fácilmente entender. ¿Puedes tu entenderlo?</a:t>
            </a:r>
            <a:endParaRPr sz="1300"/>
          </a:p>
        </p:txBody>
      </p:sp>
      <p:pic>
        <p:nvPicPr>
          <p:cNvPr id="293" name="Google Shape;293;p43"/>
          <p:cNvPicPr preferRelativeResize="0"/>
          <p:nvPr/>
        </p:nvPicPr>
        <p:blipFill rotWithShape="1">
          <a:blip r:embed="rId3">
            <a:alphaModFix/>
          </a:blip>
          <a:srcRect b="25248" l="12192" r="42346" t="29323"/>
          <a:stretch/>
        </p:blipFill>
        <p:spPr>
          <a:xfrm>
            <a:off x="5741700" y="1706300"/>
            <a:ext cx="2888225" cy="2165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4"/>
          <p:cNvSpPr txBox="1"/>
          <p:nvPr>
            <p:ph type="title"/>
          </p:nvPr>
        </p:nvSpPr>
        <p:spPr>
          <a:xfrm>
            <a:off x="311700" y="555600"/>
            <a:ext cx="3872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¡Pulseras de </a:t>
            </a:r>
            <a:r>
              <a:rPr lang="es"/>
              <a:t>números</a:t>
            </a:r>
            <a:r>
              <a:rPr lang="es"/>
              <a:t> binarios!</a:t>
            </a:r>
            <a:endParaRPr/>
          </a:p>
        </p:txBody>
      </p:sp>
      <p:sp>
        <p:nvSpPr>
          <p:cNvPr id="299" name="Google Shape;299;p4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 hora de ponernos creativos! </a:t>
            </a:r>
            <a:endParaRPr/>
          </a:p>
          <a:p>
            <a:pPr indent="0" lvl="0" marL="0" rtl="0" algn="l">
              <a:spcBef>
                <a:spcPts val="1600"/>
              </a:spcBef>
              <a:spcAft>
                <a:spcPts val="0"/>
              </a:spcAft>
              <a:buNone/>
            </a:pPr>
            <a:r>
              <a:rPr lang="es"/>
              <a:t>Con el conocimiento que hemos obtenido, podemos crear pulseras con nuestras iniciales, ¡pero utilizando </a:t>
            </a:r>
            <a:r>
              <a:rPr lang="es"/>
              <a:t>números</a:t>
            </a:r>
            <a:r>
              <a:rPr lang="es"/>
              <a:t> binarios!</a:t>
            </a:r>
            <a:endParaRPr/>
          </a:p>
          <a:p>
            <a:pPr indent="0" lvl="0" marL="0" rtl="0" algn="l">
              <a:spcBef>
                <a:spcPts val="1600"/>
              </a:spcBef>
              <a:spcAft>
                <a:spcPts val="1600"/>
              </a:spcAft>
              <a:buNone/>
            </a:pPr>
            <a:r>
              <a:rPr lang="es"/>
              <a:t>Las bolitas de colores representan “1” y las bolitas blancas representan “0”</a:t>
            </a:r>
            <a:endParaRPr/>
          </a:p>
        </p:txBody>
      </p:sp>
      <p:pic>
        <p:nvPicPr>
          <p:cNvPr id="300" name="Google Shape;300;p44"/>
          <p:cNvPicPr preferRelativeResize="0"/>
          <p:nvPr/>
        </p:nvPicPr>
        <p:blipFill>
          <a:blip r:embed="rId3">
            <a:alphaModFix/>
          </a:blip>
          <a:stretch>
            <a:fillRect/>
          </a:stretch>
        </p:blipFill>
        <p:spPr>
          <a:xfrm>
            <a:off x="5741708" y="1028822"/>
            <a:ext cx="2423350" cy="331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5"/>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Aplicaciones de la vida real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6"/>
          <p:cNvSpPr txBox="1"/>
          <p:nvPr>
            <p:ph idx="1" type="body"/>
          </p:nvPr>
        </p:nvSpPr>
        <p:spPr>
          <a:xfrm>
            <a:off x="311700" y="271000"/>
            <a:ext cx="8520600" cy="3340200"/>
          </a:xfrm>
          <a:prstGeom prst="rect">
            <a:avLst/>
          </a:prstGeom>
        </p:spPr>
        <p:txBody>
          <a:bodyPr anchorCtr="0" anchor="t" bIns="91425" lIns="91425" spcFirstLastPara="1" rIns="91425" wrap="square" tIns="91425">
            <a:noAutofit/>
          </a:bodyPr>
          <a:lstStyle/>
          <a:p>
            <a:pPr indent="-6350" lvl="0" marL="6350" rtl="0" algn="l">
              <a:lnSpc>
                <a:spcPct val="103333"/>
              </a:lnSpc>
              <a:spcBef>
                <a:spcPts val="0"/>
              </a:spcBef>
              <a:spcAft>
                <a:spcPts val="0"/>
              </a:spcAft>
              <a:buNone/>
            </a:pPr>
            <a:r>
              <a:rPr lang="es" sz="1200">
                <a:solidFill>
                  <a:srgbClr val="000000"/>
                </a:solidFill>
              </a:rPr>
              <a:t>Un bit es usualmente representado en la memoria principal de la computadora por un </a:t>
            </a:r>
            <a:r>
              <a:rPr i="1" lang="es" sz="1200">
                <a:solidFill>
                  <a:srgbClr val="000000"/>
                </a:solidFill>
              </a:rPr>
              <a:t>transistor</a:t>
            </a:r>
            <a:r>
              <a:rPr lang="es" sz="1200">
                <a:solidFill>
                  <a:srgbClr val="000000"/>
                </a:solidFill>
              </a:rPr>
              <a:t> que se enciende o apaga, o un </a:t>
            </a:r>
            <a:r>
              <a:rPr i="1" lang="es" sz="1200">
                <a:solidFill>
                  <a:srgbClr val="000000"/>
                </a:solidFill>
              </a:rPr>
              <a:t>capacitor</a:t>
            </a:r>
            <a:r>
              <a:rPr lang="es" sz="1200">
                <a:solidFill>
                  <a:srgbClr val="000000"/>
                </a:solidFill>
              </a:rPr>
              <a:t> que está cargado o descargado.</a:t>
            </a:r>
            <a:endParaRPr sz="1200">
              <a:solidFill>
                <a:srgbClr val="000000"/>
              </a:solidFill>
            </a:endParaRPr>
          </a:p>
          <a:p>
            <a:pPr indent="0" lvl="0" marL="0" rtl="0" algn="l">
              <a:lnSpc>
                <a:spcPct val="107916"/>
              </a:lnSpc>
              <a:spcBef>
                <a:spcPts val="1130"/>
              </a:spcBef>
              <a:spcAft>
                <a:spcPts val="0"/>
              </a:spcAft>
              <a:buNone/>
            </a:pPr>
            <a:r>
              <a:rPr lang="es" sz="1200">
                <a:solidFill>
                  <a:srgbClr val="000000"/>
                </a:solidFill>
              </a:rPr>
              <a:t>	 	 </a:t>
            </a:r>
            <a:endParaRPr sz="1200">
              <a:solidFill>
                <a:srgbClr val="000000"/>
              </a:solidFill>
            </a:endParaRPr>
          </a:p>
          <a:p>
            <a:pPr indent="0" lvl="0" marL="0" rtl="0" algn="l">
              <a:lnSpc>
                <a:spcPct val="107916"/>
              </a:lnSpc>
              <a:spcBef>
                <a:spcPts val="870"/>
              </a:spcBef>
              <a:spcAft>
                <a:spcPts val="0"/>
              </a:spcAft>
              <a:buNone/>
            </a:pPr>
            <a:r>
              <a:t/>
            </a:r>
            <a:endParaRPr sz="1200">
              <a:solidFill>
                <a:srgbClr val="000000"/>
              </a:solidFill>
            </a:endParaRPr>
          </a:p>
          <a:p>
            <a:pPr indent="0" lvl="0" marL="0" rtl="0" algn="l">
              <a:lnSpc>
                <a:spcPct val="107916"/>
              </a:lnSpc>
              <a:spcBef>
                <a:spcPts val="870"/>
              </a:spcBef>
              <a:spcAft>
                <a:spcPts val="0"/>
              </a:spcAft>
              <a:buNone/>
            </a:pPr>
            <a:r>
              <a:t/>
            </a:r>
            <a:endParaRPr sz="1200">
              <a:solidFill>
                <a:srgbClr val="000000"/>
              </a:solidFill>
            </a:endParaRPr>
          </a:p>
          <a:p>
            <a:pPr indent="-6350" lvl="0" marL="6350" rtl="0" algn="l">
              <a:lnSpc>
                <a:spcPct val="103333"/>
              </a:lnSpc>
              <a:spcBef>
                <a:spcPts val="870"/>
              </a:spcBef>
              <a:spcAft>
                <a:spcPts val="0"/>
              </a:spcAft>
              <a:buNone/>
            </a:pPr>
            <a:r>
              <a:rPr lang="es" sz="1200">
                <a:solidFill>
                  <a:srgbClr val="000000"/>
                </a:solidFill>
              </a:rPr>
              <a:t>Cuando data debe ser transmitida a través de una línea de teléfono o radio, tonos de alta y baja frecuencia se usan para representar los ceros y unos. En discos magnéticos (como los discos duros), los bits se representan por la dirección de los campos magnéticos en la superficie del material, sea Norte-Sur o Sur-Norte.</a:t>
            </a:r>
            <a:endParaRPr sz="1200">
              <a:solidFill>
                <a:srgbClr val="000000"/>
              </a:solidFill>
            </a:endParaRPr>
          </a:p>
          <a:p>
            <a:pPr indent="-6350" lvl="0" marL="6350" rtl="0" algn="l">
              <a:lnSpc>
                <a:spcPct val="103333"/>
              </a:lnSpc>
              <a:spcBef>
                <a:spcPts val="1130"/>
              </a:spcBef>
              <a:spcAft>
                <a:spcPts val="0"/>
              </a:spcAft>
              <a:buNone/>
            </a:pPr>
            <a:r>
              <a:t/>
            </a:r>
            <a:endParaRPr sz="1200">
              <a:solidFill>
                <a:srgbClr val="000000"/>
              </a:solidFill>
            </a:endParaRPr>
          </a:p>
          <a:p>
            <a:pPr indent="0" lvl="0" marL="0" marR="1815465" rtl="0" algn="ctr">
              <a:lnSpc>
                <a:spcPct val="107916"/>
              </a:lnSpc>
              <a:spcBef>
                <a:spcPts val="1130"/>
              </a:spcBef>
              <a:spcAft>
                <a:spcPts val="0"/>
              </a:spcAft>
              <a:buNone/>
            </a:pPr>
            <a:r>
              <a:rPr lang="es" sz="1200">
                <a:solidFill>
                  <a:srgbClr val="000000"/>
                </a:solidFill>
              </a:rPr>
              <a:t> </a:t>
            </a:r>
            <a:endParaRPr sz="1200">
              <a:solidFill>
                <a:srgbClr val="000000"/>
              </a:solidFill>
            </a:endParaRPr>
          </a:p>
          <a:p>
            <a:pPr indent="-6350" lvl="0" marL="6350" rtl="0" algn="l">
              <a:lnSpc>
                <a:spcPct val="103333"/>
              </a:lnSpc>
              <a:spcBef>
                <a:spcPts val="845"/>
              </a:spcBef>
              <a:spcAft>
                <a:spcPts val="0"/>
              </a:spcAft>
              <a:buNone/>
            </a:pPr>
            <a:r>
              <a:rPr lang="es" sz="1200">
                <a:solidFill>
                  <a:srgbClr val="000000"/>
                </a:solidFill>
              </a:rPr>
              <a:t>CDs de audio y DVDs almacenan los bits de forma óptica — la parte de la superficie correspondiente a un bit o refleja o no refleja luz.</a:t>
            </a:r>
            <a:endParaRPr sz="1200">
              <a:solidFill>
                <a:srgbClr val="000000"/>
              </a:solidFill>
            </a:endParaRPr>
          </a:p>
          <a:p>
            <a:pPr indent="0" lvl="0" marL="0" marR="2160270" rtl="0" algn="ctr">
              <a:lnSpc>
                <a:spcPct val="107916"/>
              </a:lnSpc>
              <a:spcBef>
                <a:spcPts val="1130"/>
              </a:spcBef>
              <a:spcAft>
                <a:spcPts val="0"/>
              </a:spcAft>
              <a:buNone/>
            </a:pPr>
            <a:r>
              <a:rPr lang="es" sz="1200">
                <a:solidFill>
                  <a:srgbClr val="000000"/>
                </a:solidFill>
              </a:rPr>
              <a:t> </a:t>
            </a:r>
            <a:endParaRPr sz="1200">
              <a:solidFill>
                <a:srgbClr val="000000"/>
              </a:solidFill>
            </a:endParaRPr>
          </a:p>
          <a:p>
            <a:pPr indent="-6350" lvl="0" marL="6350" rtl="0" algn="l">
              <a:lnSpc>
                <a:spcPct val="103333"/>
              </a:lnSpc>
              <a:spcBef>
                <a:spcPts val="840"/>
              </a:spcBef>
              <a:spcAft>
                <a:spcPts val="0"/>
              </a:spcAft>
              <a:buNone/>
            </a:pPr>
            <a:r>
              <a:t/>
            </a:r>
            <a:endParaRPr sz="1200">
              <a:solidFill>
                <a:srgbClr val="000000"/>
              </a:solidFill>
            </a:endParaRPr>
          </a:p>
          <a:p>
            <a:pPr indent="0" lvl="0" marL="0" rtl="0" algn="l">
              <a:spcBef>
                <a:spcPts val="1130"/>
              </a:spcBef>
              <a:spcAft>
                <a:spcPts val="1600"/>
              </a:spcAft>
              <a:buNone/>
            </a:pPr>
            <a:r>
              <a:t/>
            </a:r>
            <a:endParaRPr sz="1200">
              <a:solidFill>
                <a:srgbClr val="000000"/>
              </a:solidFill>
            </a:endParaRPr>
          </a:p>
        </p:txBody>
      </p:sp>
      <p:pic>
        <p:nvPicPr>
          <p:cNvPr id="311" name="Google Shape;311;p46"/>
          <p:cNvPicPr preferRelativeResize="0"/>
          <p:nvPr/>
        </p:nvPicPr>
        <p:blipFill>
          <a:blip r:embed="rId3">
            <a:alphaModFix/>
          </a:blip>
          <a:stretch>
            <a:fillRect/>
          </a:stretch>
        </p:blipFill>
        <p:spPr>
          <a:xfrm>
            <a:off x="2110800" y="898750"/>
            <a:ext cx="1133475" cy="533400"/>
          </a:xfrm>
          <a:prstGeom prst="rect">
            <a:avLst/>
          </a:prstGeom>
          <a:noFill/>
          <a:ln>
            <a:noFill/>
          </a:ln>
        </p:spPr>
      </p:pic>
      <p:pic>
        <p:nvPicPr>
          <p:cNvPr id="312" name="Google Shape;312;p46"/>
          <p:cNvPicPr preferRelativeResize="0"/>
          <p:nvPr/>
        </p:nvPicPr>
        <p:blipFill>
          <a:blip r:embed="rId4">
            <a:alphaModFix/>
          </a:blip>
          <a:stretch>
            <a:fillRect/>
          </a:stretch>
        </p:blipFill>
        <p:spPr>
          <a:xfrm>
            <a:off x="4981325" y="922575"/>
            <a:ext cx="1247775" cy="485775"/>
          </a:xfrm>
          <a:prstGeom prst="rect">
            <a:avLst/>
          </a:prstGeom>
          <a:noFill/>
          <a:ln>
            <a:noFill/>
          </a:ln>
        </p:spPr>
      </p:pic>
      <p:pic>
        <p:nvPicPr>
          <p:cNvPr id="313" name="Google Shape;313;p46"/>
          <p:cNvPicPr preferRelativeResize="0"/>
          <p:nvPr/>
        </p:nvPicPr>
        <p:blipFill>
          <a:blip r:embed="rId5">
            <a:alphaModFix/>
          </a:blip>
          <a:stretch>
            <a:fillRect/>
          </a:stretch>
        </p:blipFill>
        <p:spPr>
          <a:xfrm>
            <a:off x="2961750" y="2754113"/>
            <a:ext cx="2514600" cy="361950"/>
          </a:xfrm>
          <a:prstGeom prst="rect">
            <a:avLst/>
          </a:prstGeom>
          <a:noFill/>
          <a:ln>
            <a:noFill/>
          </a:ln>
        </p:spPr>
      </p:pic>
      <p:pic>
        <p:nvPicPr>
          <p:cNvPr id="314" name="Google Shape;314;p46"/>
          <p:cNvPicPr preferRelativeResize="0"/>
          <p:nvPr/>
        </p:nvPicPr>
        <p:blipFill>
          <a:blip r:embed="rId6">
            <a:alphaModFix/>
          </a:blip>
          <a:stretch>
            <a:fillRect/>
          </a:stretch>
        </p:blipFill>
        <p:spPr>
          <a:xfrm>
            <a:off x="3133200" y="3966900"/>
            <a:ext cx="2171700" cy="581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6350" lvl="0" marL="6350" rtl="0" algn="l">
              <a:lnSpc>
                <a:spcPct val="103333"/>
              </a:lnSpc>
              <a:spcBef>
                <a:spcPts val="0"/>
              </a:spcBef>
              <a:spcAft>
                <a:spcPts val="0"/>
              </a:spcAft>
              <a:buNone/>
            </a:pPr>
            <a:r>
              <a:rPr lang="es" sz="1200">
                <a:solidFill>
                  <a:srgbClr val="000000"/>
                </a:solidFill>
              </a:rPr>
              <a:t>Un bit por sí solo no puede representar mucho, de forma que usualmente se agrupan en grupos de ocho los cuales pueden representar números entre 0 y 255. Un grupo de ocho bits se llama un byte.</a:t>
            </a:r>
            <a:endParaRPr sz="1200">
              <a:solidFill>
                <a:srgbClr val="000000"/>
              </a:solidFill>
            </a:endParaRPr>
          </a:p>
          <a:p>
            <a:pPr indent="-6350" lvl="0" marL="6350" rtl="0" algn="l">
              <a:lnSpc>
                <a:spcPct val="103333"/>
              </a:lnSpc>
              <a:spcBef>
                <a:spcPts val="1130"/>
              </a:spcBef>
              <a:spcAft>
                <a:spcPts val="0"/>
              </a:spcAft>
              <a:buNone/>
            </a:pPr>
            <a:r>
              <a:rPr lang="es" sz="1200">
                <a:solidFill>
                  <a:srgbClr val="000000"/>
                </a:solidFill>
              </a:rPr>
              <a:t>La velocidad de una computadora depende del número de bits que puede procesar a la vez. Por ejemplo, una computadora de 32 bits puede procesar 32 bits en una operación mientras que una computadora de 16 bits debe partir el número de 32 en dos pedazos para manejar la operación, lo cual la hace más lenta.</a:t>
            </a:r>
            <a:endParaRPr sz="1200">
              <a:solidFill>
                <a:srgbClr val="000000"/>
              </a:solidFill>
            </a:endParaRPr>
          </a:p>
          <a:p>
            <a:pPr indent="0" lvl="0" marL="0" rtl="0" algn="l">
              <a:spcBef>
                <a:spcPts val="1130"/>
              </a:spcBef>
              <a:spcAft>
                <a:spcPts val="1600"/>
              </a:spcAft>
              <a:buNone/>
            </a:pPr>
            <a:r>
              <a:t/>
            </a:r>
            <a:endParaRPr sz="1200"/>
          </a:p>
        </p:txBody>
      </p:sp>
      <p:pic>
        <p:nvPicPr>
          <p:cNvPr id="321" name="Google Shape;321;p47"/>
          <p:cNvPicPr preferRelativeResize="0"/>
          <p:nvPr/>
        </p:nvPicPr>
        <p:blipFill>
          <a:blip r:embed="rId3">
            <a:alphaModFix/>
          </a:blip>
          <a:stretch>
            <a:fillRect/>
          </a:stretch>
        </p:blipFill>
        <p:spPr>
          <a:xfrm>
            <a:off x="5281125" y="2921050"/>
            <a:ext cx="3086100" cy="1647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8"/>
          <p:cNvSpPr txBox="1"/>
          <p:nvPr>
            <p:ph type="title"/>
          </p:nvPr>
        </p:nvSpPr>
        <p:spPr>
          <a:xfrm>
            <a:off x="311700" y="1240275"/>
            <a:ext cx="8520600" cy="198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¡Gracias!</a:t>
            </a:r>
            <a:endParaRPr/>
          </a:p>
        </p:txBody>
      </p:sp>
      <p:sp>
        <p:nvSpPr>
          <p:cNvPr id="327" name="Google Shape;327;p48"/>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s" sz="1000"/>
              <a:t>Imágenes</a:t>
            </a:r>
            <a:r>
              <a:rPr lang="es" sz="1000"/>
              <a:t> y material tomado de :</a:t>
            </a:r>
            <a:endParaRPr sz="1000"/>
          </a:p>
          <a:p>
            <a:pPr indent="0" lvl="0" marL="0" rtl="0" algn="ctr">
              <a:spcBef>
                <a:spcPts val="0"/>
              </a:spcBef>
              <a:spcAft>
                <a:spcPts val="0"/>
              </a:spcAft>
              <a:buNone/>
            </a:pPr>
            <a:r>
              <a:rPr lang="es" sz="1000"/>
              <a:t>https://csunplugged.org/es</a:t>
            </a:r>
            <a:endParaRPr sz="1000"/>
          </a:p>
          <a:p>
            <a:pPr indent="0" lvl="0" marL="0" rtl="0" algn="ctr">
              <a:spcBef>
                <a:spcPts val="0"/>
              </a:spcBef>
              <a:spcAft>
                <a:spcPts val="0"/>
              </a:spcAft>
              <a:buNone/>
            </a:pPr>
            <a:r>
              <a:rPr lang="es" sz="1000"/>
              <a:t>Traducido por Nayda Santiago y Maria Marrero</a:t>
            </a:r>
            <a:endParaRPr sz="1000"/>
          </a:p>
          <a:p>
            <a:pPr indent="0" lvl="0" marL="0" rtl="0" algn="ctr">
              <a:spcBef>
                <a:spcPts val="0"/>
              </a:spcBef>
              <a:spcAft>
                <a:spcPts val="0"/>
              </a:spcAft>
              <a:buNone/>
            </a:pPr>
            <a:r>
              <a:rPr lang="es" sz="1000" u="sng">
                <a:solidFill>
                  <a:schemeClr val="hlink"/>
                </a:solidFill>
                <a:hlinkClick r:id="rId3"/>
              </a:rPr>
              <a:t>naydag.santiago@upr.edu</a:t>
            </a:r>
            <a:r>
              <a:rPr lang="es" sz="1000"/>
              <a:t> y </a:t>
            </a:r>
            <a:r>
              <a:rPr lang="es" sz="1000" u="sng">
                <a:solidFill>
                  <a:schemeClr val="hlink"/>
                </a:solidFill>
                <a:hlinkClick r:id="rId4"/>
              </a:rPr>
              <a:t>maria.marrero13@upr.edu</a:t>
            </a:r>
            <a:endParaRPr sz="1000"/>
          </a:p>
          <a:p>
            <a:pPr indent="0" lvl="0" marL="0" rtl="0" algn="ctr">
              <a:spcBef>
                <a:spcPts val="0"/>
              </a:spcBef>
              <a:spcAft>
                <a:spcPts val="0"/>
              </a:spcAft>
              <a:buNone/>
            </a:pPr>
            <a:r>
              <a:rPr lang="es" sz="1000"/>
              <a:t>Departamento de </a:t>
            </a:r>
            <a:r>
              <a:rPr lang="es" sz="1000"/>
              <a:t>Ingeniería</a:t>
            </a:r>
            <a:r>
              <a:rPr lang="es" sz="1000"/>
              <a:t> </a:t>
            </a:r>
            <a:r>
              <a:rPr lang="es" sz="1000"/>
              <a:t>Eléctrica</a:t>
            </a:r>
            <a:r>
              <a:rPr lang="es" sz="1000"/>
              <a:t> y Computadoras, Universidad de PR, Mayaguez</a:t>
            </a:r>
            <a:endParaRPr sz="1000"/>
          </a:p>
          <a:p>
            <a:pPr indent="0" lvl="0" marL="0" rtl="0" algn="ctr">
              <a:spcBef>
                <a:spcPts val="0"/>
              </a:spcBef>
              <a:spcAft>
                <a:spcPts val="0"/>
              </a:spcAft>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86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¿Quienes Somos?</a:t>
            </a:r>
            <a:endParaRPr/>
          </a:p>
        </p:txBody>
      </p:sp>
      <p:sp>
        <p:nvSpPr>
          <p:cNvPr id="75" name="Google Shape;75;p16"/>
          <p:cNvSpPr txBox="1"/>
          <p:nvPr>
            <p:ph idx="1" type="body"/>
          </p:nvPr>
        </p:nvSpPr>
        <p:spPr>
          <a:xfrm>
            <a:off x="298425" y="3129000"/>
            <a:ext cx="3999900" cy="1673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a:t>Río</a:t>
            </a:r>
            <a:r>
              <a:rPr lang="es"/>
              <a:t> Cañas Arriba, </a:t>
            </a:r>
            <a:r>
              <a:rPr lang="es"/>
              <a:t>Mayagüez</a:t>
            </a:r>
            <a:endParaRPr/>
          </a:p>
          <a:p>
            <a:pPr indent="-317500" lvl="0" marL="457200" rtl="0" algn="l">
              <a:spcBef>
                <a:spcPts val="0"/>
              </a:spcBef>
              <a:spcAft>
                <a:spcPts val="0"/>
              </a:spcAft>
              <a:buSzPts val="1400"/>
              <a:buChar char="●"/>
            </a:pPr>
            <a:r>
              <a:rPr lang="es"/>
              <a:t>Ingeniería</a:t>
            </a:r>
            <a:r>
              <a:rPr lang="es"/>
              <a:t> de Computadoras</a:t>
            </a:r>
            <a:endParaRPr/>
          </a:p>
          <a:p>
            <a:pPr indent="-317500" lvl="0" marL="457200" rtl="0" algn="l">
              <a:spcBef>
                <a:spcPts val="0"/>
              </a:spcBef>
              <a:spcAft>
                <a:spcPts val="0"/>
              </a:spcAft>
              <a:buSzPts val="1400"/>
              <a:buChar char="●"/>
            </a:pPr>
            <a:r>
              <a:rPr lang="es"/>
              <a:t>Investigacion: Inteligencia Artificial</a:t>
            </a:r>
            <a:endParaRPr/>
          </a:p>
          <a:p>
            <a:pPr indent="-317500" lvl="0" marL="457200" rtl="0" algn="l">
              <a:spcBef>
                <a:spcPts val="0"/>
              </a:spcBef>
              <a:spcAft>
                <a:spcPts val="0"/>
              </a:spcAft>
              <a:buSzPts val="1400"/>
              <a:buChar char="●"/>
            </a:pPr>
            <a:r>
              <a:rPr lang="es"/>
              <a:t>Pasatiempo : Agricultura</a:t>
            </a:r>
            <a:endParaRPr/>
          </a:p>
        </p:txBody>
      </p:sp>
      <p:sp>
        <p:nvSpPr>
          <p:cNvPr id="76" name="Google Shape;76;p16"/>
          <p:cNvSpPr txBox="1"/>
          <p:nvPr/>
        </p:nvSpPr>
        <p:spPr>
          <a:xfrm>
            <a:off x="416325" y="2488175"/>
            <a:ext cx="3882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chemeClr val="dk2"/>
                </a:solidFill>
                <a:latin typeface="Amatic SC"/>
                <a:ea typeface="Amatic SC"/>
                <a:cs typeface="Amatic SC"/>
                <a:sym typeface="Amatic SC"/>
              </a:rPr>
              <a:t>Maria A. Marrero Ortiz</a:t>
            </a:r>
            <a:endParaRPr sz="3000">
              <a:solidFill>
                <a:schemeClr val="dk2"/>
              </a:solidFill>
              <a:latin typeface="Amatic SC"/>
              <a:ea typeface="Amatic SC"/>
              <a:cs typeface="Amatic SC"/>
              <a:sym typeface="Amatic SC"/>
            </a:endParaRPr>
          </a:p>
        </p:txBody>
      </p:sp>
      <p:sp>
        <p:nvSpPr>
          <p:cNvPr id="77" name="Google Shape;77;p16"/>
          <p:cNvSpPr txBox="1"/>
          <p:nvPr/>
        </p:nvSpPr>
        <p:spPr>
          <a:xfrm>
            <a:off x="4740525" y="2503025"/>
            <a:ext cx="3882000" cy="5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chemeClr val="dk2"/>
                </a:solidFill>
                <a:latin typeface="Amatic SC"/>
                <a:ea typeface="Amatic SC"/>
                <a:cs typeface="Amatic SC"/>
                <a:sym typeface="Amatic SC"/>
              </a:rPr>
              <a:t>Yamil J. Gonzalez Zuaznabar</a:t>
            </a:r>
            <a:endParaRPr sz="3000">
              <a:solidFill>
                <a:schemeClr val="dk2"/>
              </a:solidFill>
              <a:latin typeface="Amatic SC"/>
              <a:ea typeface="Amatic SC"/>
              <a:cs typeface="Amatic SC"/>
              <a:sym typeface="Amatic SC"/>
            </a:endParaRPr>
          </a:p>
          <a:p>
            <a:pPr indent="0" lvl="0" marL="0" rtl="0" algn="l">
              <a:spcBef>
                <a:spcPts val="0"/>
              </a:spcBef>
              <a:spcAft>
                <a:spcPts val="0"/>
              </a:spcAft>
              <a:buNone/>
            </a:pPr>
            <a:r>
              <a:t/>
            </a:r>
            <a:endParaRPr sz="3000">
              <a:solidFill>
                <a:schemeClr val="dk2"/>
              </a:solidFill>
              <a:latin typeface="Amatic SC"/>
              <a:ea typeface="Amatic SC"/>
              <a:cs typeface="Amatic SC"/>
              <a:sym typeface="Amatic SC"/>
            </a:endParaRPr>
          </a:p>
        </p:txBody>
      </p:sp>
      <p:sp>
        <p:nvSpPr>
          <p:cNvPr id="78" name="Google Shape;78;p16"/>
          <p:cNvSpPr txBox="1"/>
          <p:nvPr>
            <p:ph idx="1" type="body"/>
          </p:nvPr>
        </p:nvSpPr>
        <p:spPr>
          <a:xfrm>
            <a:off x="4740525" y="3060875"/>
            <a:ext cx="3999900" cy="1742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a:t>Bateyes, </a:t>
            </a:r>
            <a:r>
              <a:rPr lang="es"/>
              <a:t>Mayagüez</a:t>
            </a:r>
            <a:endParaRPr/>
          </a:p>
          <a:p>
            <a:pPr indent="-317500" lvl="0" marL="457200" rtl="0" algn="l">
              <a:spcBef>
                <a:spcPts val="0"/>
              </a:spcBef>
              <a:spcAft>
                <a:spcPts val="0"/>
              </a:spcAft>
              <a:buSzPts val="1400"/>
              <a:buChar char="●"/>
            </a:pPr>
            <a:r>
              <a:rPr lang="es"/>
              <a:t>Ingeniería de Computadoras</a:t>
            </a:r>
            <a:endParaRPr/>
          </a:p>
          <a:p>
            <a:pPr indent="-317500" lvl="0" marL="457200" rtl="0" algn="l">
              <a:spcBef>
                <a:spcPts val="0"/>
              </a:spcBef>
              <a:spcAft>
                <a:spcPts val="0"/>
              </a:spcAft>
              <a:buSzPts val="1400"/>
              <a:buChar char="●"/>
            </a:pPr>
            <a:r>
              <a:rPr lang="es"/>
              <a:t>Investigación</a:t>
            </a:r>
            <a:r>
              <a:rPr lang="es"/>
              <a:t>: Sistemas Empotrados (“Embedded Systems”)</a:t>
            </a:r>
            <a:endParaRPr/>
          </a:p>
          <a:p>
            <a:pPr indent="-317500" lvl="0" marL="457200" rtl="0" algn="l">
              <a:spcBef>
                <a:spcPts val="0"/>
              </a:spcBef>
              <a:spcAft>
                <a:spcPts val="0"/>
              </a:spcAft>
              <a:buSzPts val="1400"/>
              <a:buChar char="●"/>
            </a:pPr>
            <a:r>
              <a:rPr lang="es"/>
              <a:t>Pasatiempo : </a:t>
            </a:r>
            <a:r>
              <a:rPr lang="es"/>
              <a:t>Videojuegos</a:t>
            </a:r>
            <a:r>
              <a:rPr lang="es"/>
              <a:t>, series TV, Leer</a:t>
            </a:r>
            <a:endParaRPr/>
          </a:p>
        </p:txBody>
      </p:sp>
      <p:pic>
        <p:nvPicPr>
          <p:cNvPr id="79" name="Google Shape;79;p16"/>
          <p:cNvPicPr preferRelativeResize="0"/>
          <p:nvPr/>
        </p:nvPicPr>
        <p:blipFill rotWithShape="1">
          <a:blip r:embed="rId3">
            <a:alphaModFix/>
          </a:blip>
          <a:srcRect b="43924" l="5947" r="25764" t="2430"/>
          <a:stretch/>
        </p:blipFill>
        <p:spPr>
          <a:xfrm>
            <a:off x="1249000" y="942175"/>
            <a:ext cx="1555800" cy="1629600"/>
          </a:xfrm>
          <a:prstGeom prst="ellipse">
            <a:avLst/>
          </a:prstGeom>
          <a:noFill/>
          <a:ln>
            <a:noFill/>
          </a:ln>
        </p:spPr>
      </p:pic>
      <p:pic>
        <p:nvPicPr>
          <p:cNvPr id="80" name="Google Shape;80;p16"/>
          <p:cNvPicPr preferRelativeResize="0"/>
          <p:nvPr/>
        </p:nvPicPr>
        <p:blipFill rotWithShape="1">
          <a:blip r:embed="rId4">
            <a:alphaModFix/>
          </a:blip>
          <a:srcRect b="39814" l="19133" r="20680" t="18288"/>
          <a:stretch/>
        </p:blipFill>
        <p:spPr>
          <a:xfrm>
            <a:off x="5464975" y="1010900"/>
            <a:ext cx="1757400" cy="1629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86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¿Quienes Somos?</a:t>
            </a:r>
            <a:endParaRPr/>
          </a:p>
        </p:txBody>
      </p:sp>
      <p:sp>
        <p:nvSpPr>
          <p:cNvPr id="86" name="Google Shape;86;p17"/>
          <p:cNvSpPr txBox="1"/>
          <p:nvPr>
            <p:ph idx="1" type="body"/>
          </p:nvPr>
        </p:nvSpPr>
        <p:spPr>
          <a:xfrm>
            <a:off x="311700" y="3235275"/>
            <a:ext cx="3999900" cy="1790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a:t>Bo. Malpaso, Aguada</a:t>
            </a:r>
            <a:endParaRPr/>
          </a:p>
          <a:p>
            <a:pPr indent="-317500" lvl="0" marL="457200" rtl="0" algn="l">
              <a:spcBef>
                <a:spcPts val="0"/>
              </a:spcBef>
              <a:spcAft>
                <a:spcPts val="0"/>
              </a:spcAft>
              <a:buSzPts val="1400"/>
              <a:buChar char="●"/>
            </a:pPr>
            <a:r>
              <a:rPr lang="es"/>
              <a:t>Ingeniería Eléctrica y Computadoras</a:t>
            </a:r>
            <a:endParaRPr/>
          </a:p>
          <a:p>
            <a:pPr indent="-317500" lvl="0" marL="457200" rtl="0" algn="l">
              <a:spcBef>
                <a:spcPts val="0"/>
              </a:spcBef>
              <a:spcAft>
                <a:spcPts val="0"/>
              </a:spcAft>
              <a:buSzPts val="1400"/>
              <a:buChar char="●"/>
            </a:pPr>
            <a:r>
              <a:rPr lang="es"/>
              <a:t>Profesora</a:t>
            </a:r>
            <a:endParaRPr/>
          </a:p>
          <a:p>
            <a:pPr indent="-317500" lvl="0" marL="457200" rtl="0" algn="l">
              <a:spcBef>
                <a:spcPts val="0"/>
              </a:spcBef>
              <a:spcAft>
                <a:spcPts val="0"/>
              </a:spcAft>
              <a:buSzPts val="1400"/>
              <a:buChar char="●"/>
            </a:pPr>
            <a:r>
              <a:rPr lang="es"/>
              <a:t>Pasatiempo: Parasailing, Ziplining</a:t>
            </a:r>
            <a:endParaRPr/>
          </a:p>
        </p:txBody>
      </p:sp>
      <p:sp>
        <p:nvSpPr>
          <p:cNvPr id="87" name="Google Shape;87;p17"/>
          <p:cNvSpPr txBox="1"/>
          <p:nvPr/>
        </p:nvSpPr>
        <p:spPr>
          <a:xfrm>
            <a:off x="370650" y="2662575"/>
            <a:ext cx="3882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chemeClr val="dk2"/>
                </a:solidFill>
                <a:latin typeface="Amatic SC"/>
                <a:ea typeface="Amatic SC"/>
                <a:cs typeface="Amatic SC"/>
                <a:sym typeface="Amatic SC"/>
              </a:rPr>
              <a:t>Nayda Santiago</a:t>
            </a:r>
            <a:endParaRPr sz="3000">
              <a:solidFill>
                <a:schemeClr val="dk2"/>
              </a:solidFill>
              <a:latin typeface="Amatic SC"/>
              <a:ea typeface="Amatic SC"/>
              <a:cs typeface="Amatic SC"/>
              <a:sym typeface="Amatic SC"/>
            </a:endParaRPr>
          </a:p>
        </p:txBody>
      </p:sp>
      <p:pic>
        <p:nvPicPr>
          <p:cNvPr id="88" name="Google Shape;88;p17"/>
          <p:cNvPicPr preferRelativeResize="0"/>
          <p:nvPr/>
        </p:nvPicPr>
        <p:blipFill rotWithShape="1">
          <a:blip r:embed="rId3">
            <a:alphaModFix/>
          </a:blip>
          <a:srcRect b="20928" l="14902" r="62498" t="38652"/>
          <a:stretch/>
        </p:blipFill>
        <p:spPr>
          <a:xfrm>
            <a:off x="1055975" y="1010525"/>
            <a:ext cx="1693800" cy="17031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186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¿Quienes Somos?</a:t>
            </a:r>
            <a:endParaRPr/>
          </a:p>
        </p:txBody>
      </p:sp>
      <p:sp>
        <p:nvSpPr>
          <p:cNvPr id="94" name="Google Shape;94;p18"/>
          <p:cNvSpPr txBox="1"/>
          <p:nvPr>
            <p:ph idx="1" type="body"/>
          </p:nvPr>
        </p:nvSpPr>
        <p:spPr>
          <a:xfrm>
            <a:off x="298425" y="3129000"/>
            <a:ext cx="3999900" cy="1673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a:t>Barrio</a:t>
            </a:r>
            <a:r>
              <a:rPr lang="es"/>
              <a:t>, Pueblo</a:t>
            </a:r>
            <a:endParaRPr/>
          </a:p>
          <a:p>
            <a:pPr indent="-317500" lvl="0" marL="457200" rtl="0" algn="l">
              <a:spcBef>
                <a:spcPts val="0"/>
              </a:spcBef>
              <a:spcAft>
                <a:spcPts val="0"/>
              </a:spcAft>
              <a:buSzPts val="1400"/>
              <a:buChar char="●"/>
            </a:pPr>
            <a:r>
              <a:rPr lang="es"/>
              <a:t>Area de Estudio</a:t>
            </a:r>
            <a:endParaRPr/>
          </a:p>
          <a:p>
            <a:pPr indent="-317500" lvl="0" marL="457200" rtl="0" algn="l">
              <a:spcBef>
                <a:spcPts val="0"/>
              </a:spcBef>
              <a:spcAft>
                <a:spcPts val="0"/>
              </a:spcAft>
              <a:buSzPts val="1400"/>
              <a:buChar char="●"/>
            </a:pPr>
            <a:r>
              <a:rPr lang="es"/>
              <a:t>Pasatiempo </a:t>
            </a:r>
            <a:endParaRPr/>
          </a:p>
        </p:txBody>
      </p:sp>
      <p:sp>
        <p:nvSpPr>
          <p:cNvPr id="95" name="Google Shape;95;p18"/>
          <p:cNvSpPr txBox="1"/>
          <p:nvPr/>
        </p:nvSpPr>
        <p:spPr>
          <a:xfrm>
            <a:off x="416325" y="2488175"/>
            <a:ext cx="3882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chemeClr val="dk2"/>
                </a:solidFill>
                <a:latin typeface="Amatic SC"/>
                <a:ea typeface="Amatic SC"/>
                <a:cs typeface="Amatic SC"/>
                <a:sym typeface="Amatic SC"/>
              </a:rPr>
              <a:t>Nombre de PResentador</a:t>
            </a:r>
            <a:endParaRPr sz="3000">
              <a:solidFill>
                <a:schemeClr val="dk2"/>
              </a:solidFill>
              <a:latin typeface="Amatic SC"/>
              <a:ea typeface="Amatic SC"/>
              <a:cs typeface="Amatic SC"/>
              <a:sym typeface="Amatic SC"/>
            </a:endParaRPr>
          </a:p>
        </p:txBody>
      </p:sp>
      <p:sp>
        <p:nvSpPr>
          <p:cNvPr id="96" name="Google Shape;96;p18"/>
          <p:cNvSpPr txBox="1"/>
          <p:nvPr/>
        </p:nvSpPr>
        <p:spPr>
          <a:xfrm>
            <a:off x="4740525" y="2503025"/>
            <a:ext cx="3882000" cy="5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chemeClr val="dk2"/>
                </a:solidFill>
                <a:latin typeface="Amatic SC"/>
                <a:ea typeface="Amatic SC"/>
                <a:cs typeface="Amatic SC"/>
                <a:sym typeface="Amatic SC"/>
              </a:rPr>
              <a:t>Nombre de PResentador</a:t>
            </a:r>
            <a:endParaRPr sz="3000">
              <a:solidFill>
                <a:schemeClr val="dk2"/>
              </a:solidFill>
              <a:latin typeface="Amatic SC"/>
              <a:ea typeface="Amatic SC"/>
              <a:cs typeface="Amatic SC"/>
              <a:sym typeface="Amatic SC"/>
            </a:endParaRPr>
          </a:p>
        </p:txBody>
      </p:sp>
      <p:sp>
        <p:nvSpPr>
          <p:cNvPr id="97" name="Google Shape;97;p18"/>
          <p:cNvSpPr/>
          <p:nvPr/>
        </p:nvSpPr>
        <p:spPr>
          <a:xfrm>
            <a:off x="1089075" y="1016950"/>
            <a:ext cx="1477200" cy="140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5678375" y="1016950"/>
            <a:ext cx="1477200" cy="140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ph idx="1" type="body"/>
          </p:nvPr>
        </p:nvSpPr>
        <p:spPr>
          <a:xfrm>
            <a:off x="4681575" y="3129000"/>
            <a:ext cx="3999900" cy="1673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a:t>Barrio, Pueblo</a:t>
            </a:r>
            <a:endParaRPr/>
          </a:p>
          <a:p>
            <a:pPr indent="-317500" lvl="0" marL="457200" rtl="0" algn="l">
              <a:spcBef>
                <a:spcPts val="0"/>
              </a:spcBef>
              <a:spcAft>
                <a:spcPts val="0"/>
              </a:spcAft>
              <a:buSzPts val="1400"/>
              <a:buChar char="●"/>
            </a:pPr>
            <a:r>
              <a:rPr lang="es"/>
              <a:t>Area de Estudio</a:t>
            </a:r>
            <a:endParaRPr/>
          </a:p>
          <a:p>
            <a:pPr indent="-317500" lvl="0" marL="457200" rtl="0" algn="l">
              <a:spcBef>
                <a:spcPts val="0"/>
              </a:spcBef>
              <a:spcAft>
                <a:spcPts val="0"/>
              </a:spcAft>
              <a:buSzPts val="1400"/>
              <a:buChar char="●"/>
            </a:pPr>
            <a:r>
              <a:rPr lang="es"/>
              <a:t>Pasatiempo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69200" y="526350"/>
            <a:ext cx="8466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¿Que no hubieses podido hacer esta </a:t>
            </a:r>
            <a:r>
              <a:rPr lang="es"/>
              <a:t>mañana</a:t>
            </a:r>
            <a:r>
              <a:rPr lang="es"/>
              <a:t> si no existieran las computadoras?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90250" y="526350"/>
            <a:ext cx="8167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¿Que hace una persona que trabaja en </a:t>
            </a:r>
            <a:r>
              <a:rPr lang="es"/>
              <a:t>computación</a:t>
            </a:r>
            <a:r>
              <a:rPr lang="es"/>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Algoritmo</a:t>
            </a:r>
            <a:endParaRPr/>
          </a:p>
        </p:txBody>
      </p:sp>
      <p:sp>
        <p:nvSpPr>
          <p:cNvPr id="115" name="Google Shape;115;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Un algoritmo es un conjunto de pasos necesarios y detallados para resolver un problema o completar una tarea.</a:t>
            </a:r>
            <a:endParaRPr/>
          </a:p>
          <a:p>
            <a:pPr indent="0" lvl="0" marL="0" rtl="0" algn="l">
              <a:spcBef>
                <a:spcPts val="1600"/>
              </a:spcBef>
              <a:spcAft>
                <a:spcPts val="1600"/>
              </a:spcAft>
              <a:buNone/>
            </a:pPr>
            <a:r>
              <a:rPr lang="es"/>
              <a:t> En programación, los programadores escriben algoritmos que le dicen a la computadora cómo realizar una tarea.</a:t>
            </a:r>
            <a:endParaRPr/>
          </a:p>
        </p:txBody>
      </p:sp>
      <p:pic>
        <p:nvPicPr>
          <p:cNvPr id="116" name="Google Shape;116;p21"/>
          <p:cNvPicPr preferRelativeResize="0"/>
          <p:nvPr/>
        </p:nvPicPr>
        <p:blipFill rotWithShape="1">
          <a:blip r:embed="rId3">
            <a:alphaModFix/>
          </a:blip>
          <a:srcRect b="0" l="0" r="27341" t="0"/>
          <a:stretch/>
        </p:blipFill>
        <p:spPr>
          <a:xfrm>
            <a:off x="628838" y="3264800"/>
            <a:ext cx="3318514" cy="1345500"/>
          </a:xfrm>
          <a:prstGeom prst="rect">
            <a:avLst/>
          </a:prstGeom>
          <a:noFill/>
          <a:ln>
            <a:noFill/>
          </a:ln>
        </p:spPr>
      </p:pic>
      <p:sp>
        <p:nvSpPr>
          <p:cNvPr id="117" name="Google Shape;117;p21"/>
          <p:cNvSpPr txBox="1"/>
          <p:nvPr/>
        </p:nvSpPr>
        <p:spPr>
          <a:xfrm>
            <a:off x="5330250" y="4610300"/>
            <a:ext cx="3055500" cy="1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600">
                <a:highlight>
                  <a:schemeClr val="lt1"/>
                </a:highlight>
                <a:latin typeface="Source Code Pro"/>
                <a:ea typeface="Source Code Pro"/>
                <a:cs typeface="Source Code Pro"/>
                <a:sym typeface="Source Code Pro"/>
              </a:rPr>
              <a:t>Fuente: </a:t>
            </a:r>
            <a:r>
              <a:rPr lang="es" sz="600">
                <a:highlight>
                  <a:schemeClr val="lt1"/>
                </a:highlight>
                <a:uFill>
                  <a:noFill/>
                </a:uFill>
                <a:latin typeface="Source Code Pro"/>
                <a:ea typeface="Source Code Pro"/>
                <a:cs typeface="Source Code Pro"/>
                <a:sym typeface="Source Code Pro"/>
                <a:hlinkClick r:id="rId4"/>
              </a:rPr>
              <a:t>https://www.tynker.com/blog/articles/ideas-and-tips/how-to-explain-algorithms-to-kids/</a:t>
            </a:r>
            <a:endParaRPr sz="600">
              <a:highlight>
                <a:schemeClr val="lt1"/>
              </a:highlight>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